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61" r:id="rId3"/>
    <p:sldId id="262" r:id="rId4"/>
    <p:sldId id="259" r:id="rId5"/>
    <p:sldId id="263" r:id="rId6"/>
    <p:sldId id="264" r:id="rId7"/>
    <p:sldId id="260"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1818"/>
  </p:normalViewPr>
  <p:slideViewPr>
    <p:cSldViewPr snapToGrid="0">
      <p:cViewPr>
        <p:scale>
          <a:sx n="87" d="100"/>
          <a:sy n="87" d="100"/>
        </p:scale>
        <p:origin x="240"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AD714A-932A-7548-BB58-7B32FCDA304D}" type="datetimeFigureOut">
              <a:rPr lang="en-US" smtClean="0"/>
              <a:t>11/27/23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49C77D-6F03-2A43-9DC4-C398E771409B}" type="slidenum">
              <a:rPr lang="en-US" smtClean="0"/>
              <a:t>‹#›</a:t>
            </a:fld>
            <a:endParaRPr lang="en-US"/>
          </a:p>
        </p:txBody>
      </p:sp>
    </p:spTree>
    <p:extLst>
      <p:ext uri="{BB962C8B-B14F-4D97-AF65-F5344CB8AC3E}">
        <p14:creationId xmlns:p14="http://schemas.microsoft.com/office/powerpoint/2010/main" val="3160087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project = blended ensemble anomaly detection using two isolation forest models and one manual deviance risk score algorithm</a:t>
            </a:r>
          </a:p>
          <a:p>
            <a:endParaRPr lang="en-US" dirty="0"/>
          </a:p>
          <a:p>
            <a:endParaRPr lang="en-US" dirty="0"/>
          </a:p>
        </p:txBody>
      </p:sp>
      <p:sp>
        <p:nvSpPr>
          <p:cNvPr id="4" name="Slide Number Placeholder 3"/>
          <p:cNvSpPr>
            <a:spLocks noGrp="1"/>
          </p:cNvSpPr>
          <p:nvPr>
            <p:ph type="sldNum" sz="quarter" idx="5"/>
          </p:nvPr>
        </p:nvSpPr>
        <p:spPr/>
        <p:txBody>
          <a:bodyPr/>
          <a:lstStyle/>
          <a:p>
            <a:fld id="{B849C77D-6F03-2A43-9DC4-C398E771409B}" type="slidenum">
              <a:rPr lang="en-US" smtClean="0"/>
              <a:t>2</a:t>
            </a:fld>
            <a:endParaRPr lang="en-US"/>
          </a:p>
        </p:txBody>
      </p:sp>
    </p:spTree>
    <p:extLst>
      <p:ext uri="{BB962C8B-B14F-4D97-AF65-F5344CB8AC3E}">
        <p14:creationId xmlns:p14="http://schemas.microsoft.com/office/powerpoint/2010/main" val="20896281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0" dirty="0">
                <a:solidFill>
                  <a:srgbClr val="000000"/>
                </a:solidFill>
                <a:effectLst/>
                <a:latin typeface="Courier New" panose="02070309020205020404" pitchFamily="49" charset="0"/>
              </a:rPr>
              <a:t>:The GAN anomalies had the second highest intersection (0.0508) with all loans, next to the H2O Isolation Forest anomalies (0.0705).</a:t>
            </a:r>
          </a:p>
          <a:p>
            <a:pPr algn="l">
              <a:buFont typeface="Arial" panose="020B0604020202020204" pitchFamily="34" charset="0"/>
              <a:buChar char="•"/>
            </a:pPr>
            <a:endParaRPr lang="en-GB" b="0" i="0" dirty="0">
              <a:effectLst/>
              <a:latin typeface="Söhne"/>
            </a:endParaRPr>
          </a:p>
        </p:txBody>
      </p:sp>
      <p:sp>
        <p:nvSpPr>
          <p:cNvPr id="4" name="Slide Number Placeholder 3"/>
          <p:cNvSpPr>
            <a:spLocks noGrp="1"/>
          </p:cNvSpPr>
          <p:nvPr>
            <p:ph type="sldNum" sz="quarter" idx="5"/>
          </p:nvPr>
        </p:nvSpPr>
        <p:spPr/>
        <p:txBody>
          <a:bodyPr/>
          <a:lstStyle/>
          <a:p>
            <a:fld id="{B849C77D-6F03-2A43-9DC4-C398E771409B}" type="slidenum">
              <a:rPr lang="en-US" smtClean="0"/>
              <a:t>11</a:t>
            </a:fld>
            <a:endParaRPr lang="en-US"/>
          </a:p>
        </p:txBody>
      </p:sp>
    </p:spTree>
    <p:extLst>
      <p:ext uri="{BB962C8B-B14F-4D97-AF65-F5344CB8AC3E}">
        <p14:creationId xmlns:p14="http://schemas.microsoft.com/office/powerpoint/2010/main" val="778336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0" dirty="0">
                <a:solidFill>
                  <a:srgbClr val="000000"/>
                </a:solidFill>
                <a:effectLst/>
                <a:latin typeface="Courier New" panose="02070309020205020404" pitchFamily="49" charset="0"/>
              </a:rPr>
              <a:t>:The GAN anomalies had the second highest intersection (0.0508) with all loans, next to the H2O Isolation Forest anomalies (0.0705).</a:t>
            </a:r>
          </a:p>
          <a:p>
            <a:pPr algn="l">
              <a:buFont typeface="Arial" panose="020B0604020202020204" pitchFamily="34" charset="0"/>
              <a:buChar char="•"/>
            </a:pPr>
            <a:endParaRPr lang="en-GB" b="0" i="0" dirty="0">
              <a:effectLst/>
              <a:latin typeface="Söhne"/>
            </a:endParaRPr>
          </a:p>
        </p:txBody>
      </p:sp>
      <p:sp>
        <p:nvSpPr>
          <p:cNvPr id="4" name="Slide Number Placeholder 3"/>
          <p:cNvSpPr>
            <a:spLocks noGrp="1"/>
          </p:cNvSpPr>
          <p:nvPr>
            <p:ph type="sldNum" sz="quarter" idx="5"/>
          </p:nvPr>
        </p:nvSpPr>
        <p:spPr/>
        <p:txBody>
          <a:bodyPr/>
          <a:lstStyle/>
          <a:p>
            <a:fld id="{B849C77D-6F03-2A43-9DC4-C398E771409B}" type="slidenum">
              <a:rPr lang="en-US" smtClean="0"/>
              <a:t>12</a:t>
            </a:fld>
            <a:endParaRPr lang="en-US"/>
          </a:p>
        </p:txBody>
      </p:sp>
    </p:spTree>
    <p:extLst>
      <p:ext uri="{BB962C8B-B14F-4D97-AF65-F5344CB8AC3E}">
        <p14:creationId xmlns:p14="http://schemas.microsoft.com/office/powerpoint/2010/main" val="31228788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0" dirty="0">
                <a:solidFill>
                  <a:srgbClr val="000000"/>
                </a:solidFill>
                <a:effectLst/>
                <a:latin typeface="Courier New" panose="02070309020205020404" pitchFamily="49" charset="0"/>
              </a:rPr>
              <a:t>:The GAN anomalies had the second highest intersection (0.0508) with all loans, next to the H2O Isolation Forest anomalies (0.0705).</a:t>
            </a:r>
          </a:p>
          <a:p>
            <a:pPr algn="l">
              <a:buFont typeface="Arial" panose="020B0604020202020204" pitchFamily="34" charset="0"/>
              <a:buChar char="•"/>
            </a:pPr>
            <a:endParaRPr lang="en-GB" b="0" i="0" dirty="0">
              <a:effectLst/>
              <a:latin typeface="Söhne"/>
            </a:endParaRPr>
          </a:p>
          <a:p>
            <a:r>
              <a:rPr lang="en-GB" b="0" dirty="0">
                <a:solidFill>
                  <a:srgbClr val="000000"/>
                </a:solidFill>
                <a:effectLst/>
                <a:latin typeface="Courier New" panose="02070309020205020404" pitchFamily="49" charset="0"/>
              </a:rPr>
              <a:t>For index 0:</a:t>
            </a:r>
          </a:p>
          <a:p>
            <a:r>
              <a:rPr lang="en-GB" b="0" dirty="0">
                <a:solidFill>
                  <a:srgbClr val="0000FF"/>
                </a:solidFill>
                <a:effectLst/>
                <a:latin typeface="Courier New" panose="02070309020205020404" pitchFamily="49" charset="0"/>
              </a:rPr>
              <a:t>* </a:t>
            </a:r>
            <a:r>
              <a:rPr lang="en-GB" b="0" dirty="0">
                <a:solidFill>
                  <a:srgbClr val="000000"/>
                </a:solidFill>
                <a:effectLst/>
                <a:latin typeface="Courier New" panose="02070309020205020404" pitchFamily="49" charset="0"/>
              </a:rPr>
              <a:t>There is only one city in the US called Brookshire and it is in Texas.</a:t>
            </a:r>
          </a:p>
          <a:p>
            <a:r>
              <a:rPr lang="en-GB" b="0" dirty="0">
                <a:solidFill>
                  <a:srgbClr val="0000FF"/>
                </a:solidFill>
                <a:effectLst/>
                <a:latin typeface="Courier New" panose="02070309020205020404" pitchFamily="49" charset="0"/>
              </a:rPr>
              <a:t>* </a:t>
            </a:r>
            <a:r>
              <a:rPr lang="en-GB" b="0" dirty="0">
                <a:solidFill>
                  <a:srgbClr val="000000"/>
                </a:solidFill>
                <a:effectLst/>
                <a:latin typeface="Courier New" panose="02070309020205020404" pitchFamily="49" charset="0"/>
              </a:rPr>
              <a:t>The </a:t>
            </a:r>
            <a:r>
              <a:rPr lang="en-GB" b="0" dirty="0" err="1">
                <a:solidFill>
                  <a:srgbClr val="000000"/>
                </a:solidFill>
                <a:effectLst/>
                <a:latin typeface="Courier New" panose="02070309020205020404" pitchFamily="49" charset="0"/>
              </a:rPr>
              <a:t>BorrowerCity</a:t>
            </a:r>
            <a:r>
              <a:rPr lang="en-GB" b="0" dirty="0">
                <a:solidFill>
                  <a:srgbClr val="000000"/>
                </a:solidFill>
                <a:effectLst/>
                <a:latin typeface="Courier New" panose="02070309020205020404" pitchFamily="49" charset="0"/>
              </a:rPr>
              <a:t> is Brookshire but the </a:t>
            </a:r>
            <a:r>
              <a:rPr lang="en-GB" b="0" dirty="0" err="1">
                <a:solidFill>
                  <a:srgbClr val="000000"/>
                </a:solidFill>
                <a:effectLst/>
                <a:latin typeface="Courier New" panose="02070309020205020404" pitchFamily="49" charset="0"/>
              </a:rPr>
              <a:t>BorrowerState</a:t>
            </a:r>
            <a:r>
              <a:rPr lang="en-GB" b="0" dirty="0">
                <a:solidFill>
                  <a:srgbClr val="000000"/>
                </a:solidFill>
                <a:effectLst/>
                <a:latin typeface="Courier New" panose="02070309020205020404" pitchFamily="49" charset="0"/>
              </a:rPr>
              <a:t> is Ohio, not Texas.</a:t>
            </a:r>
          </a:p>
          <a:p>
            <a:r>
              <a:rPr lang="en-GB" b="0" dirty="0">
                <a:solidFill>
                  <a:srgbClr val="0000FF"/>
                </a:solidFill>
                <a:effectLst/>
                <a:latin typeface="Courier New" panose="02070309020205020404" pitchFamily="49" charset="0"/>
              </a:rPr>
              <a:t>* </a:t>
            </a:r>
            <a:r>
              <a:rPr lang="en-GB" b="0" dirty="0">
                <a:solidFill>
                  <a:srgbClr val="000000"/>
                </a:solidFill>
                <a:effectLst/>
                <a:latin typeface="Courier New" panose="02070309020205020404" pitchFamily="49" charset="0"/>
              </a:rPr>
              <a:t>There is no city called Brady in West Virginia, but there is a Morristown in Texas.</a:t>
            </a:r>
          </a:p>
          <a:p>
            <a:r>
              <a:rPr lang="en-GB" b="0" dirty="0">
                <a:solidFill>
                  <a:srgbClr val="0000FF"/>
                </a:solidFill>
                <a:effectLst/>
                <a:latin typeface="Courier New" panose="02070309020205020404" pitchFamily="49" charset="0"/>
              </a:rPr>
              <a:t>* </a:t>
            </a:r>
            <a:r>
              <a:rPr lang="en-GB" b="0" dirty="0">
                <a:solidFill>
                  <a:srgbClr val="000000"/>
                </a:solidFill>
                <a:effectLst/>
                <a:latin typeface="Courier New" panose="02070309020205020404" pitchFamily="49" charset="0"/>
              </a:rPr>
              <a:t>The Service Lender State (WV) and, Borrower State (OH), and Project State (CT) are all different.</a:t>
            </a:r>
          </a:p>
          <a:p>
            <a:br>
              <a:rPr lang="en-GB" b="0" dirty="0">
                <a:solidFill>
                  <a:srgbClr val="000000"/>
                </a:solidFill>
                <a:effectLst/>
                <a:latin typeface="Courier New" panose="02070309020205020404" pitchFamily="49" charset="0"/>
              </a:rPr>
            </a:br>
            <a:r>
              <a:rPr lang="en-GB" b="0" dirty="0">
                <a:solidFill>
                  <a:srgbClr val="000000"/>
                </a:solidFill>
                <a:effectLst/>
                <a:latin typeface="Courier New" panose="02070309020205020404" pitchFamily="49" charset="0"/>
              </a:rPr>
              <a:t>For index 1:</a:t>
            </a:r>
          </a:p>
          <a:p>
            <a:r>
              <a:rPr lang="en-GB" b="0" dirty="0">
                <a:solidFill>
                  <a:srgbClr val="0000FF"/>
                </a:solidFill>
                <a:effectLst/>
                <a:latin typeface="Courier New" panose="02070309020205020404" pitchFamily="49" charset="0"/>
              </a:rPr>
              <a:t>* </a:t>
            </a:r>
            <a:r>
              <a:rPr lang="en-GB" b="0" dirty="0">
                <a:solidFill>
                  <a:srgbClr val="000000"/>
                </a:solidFill>
                <a:effectLst/>
                <a:latin typeface="Courier New" panose="02070309020205020404" pitchFamily="49" charset="0"/>
              </a:rPr>
              <a:t>Bingham Farms is a village in Michigan, it does not exist in West Virginia.</a:t>
            </a:r>
          </a:p>
          <a:p>
            <a:pPr algn="l">
              <a:buFont typeface="Arial" panose="020B0604020202020204" pitchFamily="34" charset="0"/>
              <a:buChar char="•"/>
            </a:pPr>
            <a:endParaRPr lang="en-GB" b="0" i="0" dirty="0">
              <a:effectLst/>
              <a:latin typeface="Söhne"/>
            </a:endParaRPr>
          </a:p>
        </p:txBody>
      </p:sp>
      <p:sp>
        <p:nvSpPr>
          <p:cNvPr id="4" name="Slide Number Placeholder 3"/>
          <p:cNvSpPr>
            <a:spLocks noGrp="1"/>
          </p:cNvSpPr>
          <p:nvPr>
            <p:ph type="sldNum" sz="quarter" idx="5"/>
          </p:nvPr>
        </p:nvSpPr>
        <p:spPr/>
        <p:txBody>
          <a:bodyPr/>
          <a:lstStyle/>
          <a:p>
            <a:fld id="{B849C77D-6F03-2A43-9DC4-C398E771409B}" type="slidenum">
              <a:rPr lang="en-US" smtClean="0"/>
              <a:t>13</a:t>
            </a:fld>
            <a:endParaRPr lang="en-US"/>
          </a:p>
        </p:txBody>
      </p:sp>
    </p:spTree>
    <p:extLst>
      <p:ext uri="{BB962C8B-B14F-4D97-AF65-F5344CB8AC3E}">
        <p14:creationId xmlns:p14="http://schemas.microsoft.com/office/powerpoint/2010/main" val="1519418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project = blended ensemble anomaly detection using two isolation forest models and one manual deviance risk score algorithm</a:t>
            </a:r>
          </a:p>
          <a:p>
            <a:endParaRPr lang="en-US" dirty="0"/>
          </a:p>
          <a:p>
            <a:endParaRPr lang="en-US" dirty="0"/>
          </a:p>
        </p:txBody>
      </p:sp>
      <p:sp>
        <p:nvSpPr>
          <p:cNvPr id="4" name="Slide Number Placeholder 3"/>
          <p:cNvSpPr>
            <a:spLocks noGrp="1"/>
          </p:cNvSpPr>
          <p:nvPr>
            <p:ph type="sldNum" sz="quarter" idx="5"/>
          </p:nvPr>
        </p:nvSpPr>
        <p:spPr/>
        <p:txBody>
          <a:bodyPr/>
          <a:lstStyle/>
          <a:p>
            <a:fld id="{B849C77D-6F03-2A43-9DC4-C398E771409B}" type="slidenum">
              <a:rPr lang="en-US" smtClean="0"/>
              <a:t>3</a:t>
            </a:fld>
            <a:endParaRPr lang="en-US"/>
          </a:p>
        </p:txBody>
      </p:sp>
    </p:spTree>
    <p:extLst>
      <p:ext uri="{BB962C8B-B14F-4D97-AF65-F5344CB8AC3E}">
        <p14:creationId xmlns:p14="http://schemas.microsoft.com/office/powerpoint/2010/main" val="18440288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two papers I studied were on:</a:t>
            </a:r>
          </a:p>
          <a:p>
            <a:endParaRPr lang="en-US" dirty="0"/>
          </a:p>
          <a:p>
            <a:r>
              <a:rPr lang="en-US" dirty="0"/>
              <a:t>Coupled Infinite Gaussian Mixture Model with General Adversarial Networks for multimodal anomaly detection (paper focuses on GPS trajectory data of taxi drivers to determine anomalous traffic patterns and identify which drivers are fraudulently inflating journey times to scam customers) (2019)</a:t>
            </a:r>
          </a:p>
          <a:p>
            <a:endParaRPr lang="en-US" dirty="0"/>
          </a:p>
          <a:p>
            <a:r>
              <a:rPr lang="en-US" dirty="0"/>
              <a:t>Using GANs for credit card fraud detection by oversampling fraudulent transactions only and training the GAN to output the generated minority class of fraudulent transactions, merging this generated data with the original sample and then running a classifier model to improve the model’s effectiveness</a:t>
            </a:r>
          </a:p>
        </p:txBody>
      </p:sp>
      <p:sp>
        <p:nvSpPr>
          <p:cNvPr id="4" name="Slide Number Placeholder 3"/>
          <p:cNvSpPr>
            <a:spLocks noGrp="1"/>
          </p:cNvSpPr>
          <p:nvPr>
            <p:ph type="sldNum" sz="quarter" idx="5"/>
          </p:nvPr>
        </p:nvSpPr>
        <p:spPr/>
        <p:txBody>
          <a:bodyPr/>
          <a:lstStyle/>
          <a:p>
            <a:fld id="{B849C77D-6F03-2A43-9DC4-C398E771409B}" type="slidenum">
              <a:rPr lang="en-US" smtClean="0"/>
              <a:t>4</a:t>
            </a:fld>
            <a:endParaRPr lang="en-US"/>
          </a:p>
        </p:txBody>
      </p:sp>
    </p:spTree>
    <p:extLst>
      <p:ext uri="{BB962C8B-B14F-4D97-AF65-F5344CB8AC3E}">
        <p14:creationId xmlns:p14="http://schemas.microsoft.com/office/powerpoint/2010/main" val="4220406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effectLst/>
                <a:latin typeface="Söhne"/>
              </a:rPr>
              <a:t>Generator Network</a:t>
            </a:r>
            <a:r>
              <a:rPr lang="en-GB" b="0" i="0" dirty="0">
                <a:solidFill>
                  <a:srgbClr val="ECECF1"/>
                </a:solidFill>
                <a:effectLst/>
                <a:latin typeface="Söhne"/>
              </a:rPr>
              <a:t>: It takes random noise (Gaussian samples) as input and learns to create new trajectories that resemble real taxi rides.</a:t>
            </a:r>
          </a:p>
          <a:p>
            <a:endParaRPr lang="en-GB" b="0" i="0" dirty="0">
              <a:solidFill>
                <a:srgbClr val="ECECF1"/>
              </a:solidFill>
              <a:effectLst/>
              <a:latin typeface="Söhne"/>
            </a:endParaRPr>
          </a:p>
          <a:p>
            <a:r>
              <a:rPr lang="en-GB" b="1" i="0" dirty="0">
                <a:effectLst/>
                <a:latin typeface="Söhne"/>
              </a:rPr>
              <a:t>Discriminator Network</a:t>
            </a:r>
            <a:r>
              <a:rPr lang="en-GB" b="0" i="0" dirty="0">
                <a:solidFill>
                  <a:srgbClr val="ECECF1"/>
                </a:solidFill>
                <a:effectLst/>
                <a:latin typeface="Söhne"/>
              </a:rPr>
              <a:t>: It learns to differentiate between the actual GPS trajectories (real trips) and the synthetic ones created by the generator (fake trips).</a:t>
            </a:r>
          </a:p>
          <a:p>
            <a:endParaRPr lang="en-GB" b="0" i="0" dirty="0">
              <a:solidFill>
                <a:srgbClr val="ECECF1"/>
              </a:solidFill>
              <a:effectLst/>
              <a:latin typeface="Söhne"/>
            </a:endParaRPr>
          </a:p>
          <a:p>
            <a:r>
              <a:rPr lang="en-GB" b="1" i="0" dirty="0">
                <a:effectLst/>
                <a:latin typeface="Söhne"/>
              </a:rPr>
              <a:t>Encoder Network</a:t>
            </a:r>
            <a:r>
              <a:rPr lang="en-GB" b="0" i="0" dirty="0">
                <a:solidFill>
                  <a:srgbClr val="ECECF1"/>
                </a:solidFill>
                <a:effectLst/>
                <a:latin typeface="Söhne"/>
              </a:rPr>
              <a:t>: learns the inverse mapping of the generator's output, essentially understanding how the synthetic trips are embedded in the latent space. It helps to reconstruct or understand the latent space representation of the generated trajectories.</a:t>
            </a:r>
          </a:p>
          <a:p>
            <a:endParaRPr lang="en-GB" b="0" i="0" dirty="0">
              <a:solidFill>
                <a:srgbClr val="ECECF1"/>
              </a:solidFill>
              <a:effectLst/>
              <a:latin typeface="Söhne"/>
            </a:endParaRPr>
          </a:p>
          <a:p>
            <a:r>
              <a:rPr lang="en-GB" b="1" i="0" dirty="0">
                <a:effectLst/>
                <a:latin typeface="Söhne"/>
              </a:rPr>
              <a:t>Multimodal </a:t>
            </a:r>
            <a:r>
              <a:rPr lang="en-GB" b="1" i="0" dirty="0" err="1">
                <a:effectLst/>
                <a:latin typeface="Söhne"/>
              </a:rPr>
              <a:t>Mahalanobis</a:t>
            </a:r>
            <a:r>
              <a:rPr lang="en-GB" b="1" i="0" dirty="0">
                <a:effectLst/>
                <a:latin typeface="Söhne"/>
              </a:rPr>
              <a:t> Distance Metric</a:t>
            </a:r>
            <a:r>
              <a:rPr lang="en-GB" b="0" i="0" dirty="0">
                <a:solidFill>
                  <a:srgbClr val="ECECF1"/>
                </a:solidFill>
                <a:effectLst/>
                <a:latin typeface="Söhne"/>
              </a:rPr>
              <a:t>: The GAN generates a Multimodal </a:t>
            </a:r>
            <a:r>
              <a:rPr lang="en-GB" b="0" i="0" dirty="0" err="1">
                <a:solidFill>
                  <a:srgbClr val="ECECF1"/>
                </a:solidFill>
                <a:effectLst/>
                <a:latin typeface="Söhne"/>
              </a:rPr>
              <a:t>Mahalanobis</a:t>
            </a:r>
            <a:r>
              <a:rPr lang="en-GB" b="0" i="0" dirty="0">
                <a:solidFill>
                  <a:srgbClr val="ECECF1"/>
                </a:solidFill>
                <a:effectLst/>
                <a:latin typeface="Söhne"/>
              </a:rPr>
              <a:t> Distance Metric from an Infinite Gaussian Mixture Model (IGMM). This metric is utilized to detect outliers or anomalies in new, unseen GPS trajectory data. Anomalies are typically instances that significantly deviate from the learned normal patterns in the trajectories, flagged by this distance metric.</a:t>
            </a:r>
            <a:endParaRPr lang="en-US" dirty="0"/>
          </a:p>
        </p:txBody>
      </p:sp>
      <p:sp>
        <p:nvSpPr>
          <p:cNvPr id="4" name="Slide Number Placeholder 3"/>
          <p:cNvSpPr>
            <a:spLocks noGrp="1"/>
          </p:cNvSpPr>
          <p:nvPr>
            <p:ph type="sldNum" sz="quarter" idx="5"/>
          </p:nvPr>
        </p:nvSpPr>
        <p:spPr/>
        <p:txBody>
          <a:bodyPr/>
          <a:lstStyle/>
          <a:p>
            <a:fld id="{B849C77D-6F03-2A43-9DC4-C398E771409B}" type="slidenum">
              <a:rPr lang="en-US" smtClean="0"/>
              <a:t>5</a:t>
            </a:fld>
            <a:endParaRPr lang="en-US"/>
          </a:p>
        </p:txBody>
      </p:sp>
    </p:spTree>
    <p:extLst>
      <p:ext uri="{BB962C8B-B14F-4D97-AF65-F5344CB8AC3E}">
        <p14:creationId xmlns:p14="http://schemas.microsoft.com/office/powerpoint/2010/main" val="26270406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dirty="0">
                <a:effectLst/>
                <a:latin typeface="Söhne"/>
              </a:rPr>
              <a:t>Hyperparameters for the GAN were empirically determined similarly to what had been done for the hyperparameters of the classifier. </a:t>
            </a:r>
          </a:p>
          <a:p>
            <a:endParaRPr lang="en-GB" b="1" i="0" dirty="0">
              <a:effectLst/>
              <a:latin typeface="Söhne"/>
            </a:endParaRPr>
          </a:p>
          <a:p>
            <a:r>
              <a:rPr lang="en-GB" b="1" i="0" dirty="0">
                <a:effectLst/>
                <a:latin typeface="Söhne"/>
              </a:rPr>
              <a:t>The discriminator D is a 3-layer perceptron with each of the hidden layers composed of 36 Sigmoid units. </a:t>
            </a:r>
          </a:p>
          <a:p>
            <a:endParaRPr lang="en-GB" b="1" i="0" dirty="0">
              <a:effectLst/>
              <a:latin typeface="Söhne"/>
            </a:endParaRPr>
          </a:p>
          <a:p>
            <a:r>
              <a:rPr lang="en-GB" b="1" i="0" dirty="0">
                <a:effectLst/>
                <a:latin typeface="Söhne"/>
              </a:rPr>
              <a:t>The generator G also has three layers, with </a:t>
            </a:r>
            <a:r>
              <a:rPr lang="en-GB" b="1" i="0" dirty="0" err="1">
                <a:effectLst/>
                <a:latin typeface="Söhne"/>
              </a:rPr>
              <a:t>ReLu</a:t>
            </a:r>
            <a:r>
              <a:rPr lang="en-GB" b="1" i="0" dirty="0">
                <a:effectLst/>
                <a:latin typeface="Söhne"/>
              </a:rPr>
              <a:t> units in the first two and Sigmoid units in the third one. </a:t>
            </a:r>
          </a:p>
          <a:p>
            <a:endParaRPr lang="en-GB" b="1" i="0" dirty="0">
              <a:effectLst/>
              <a:latin typeface="Söhne"/>
            </a:endParaRPr>
          </a:p>
          <a:p>
            <a:r>
              <a:rPr lang="en-GB" b="1" i="0" dirty="0">
                <a:effectLst/>
                <a:latin typeface="Söhne"/>
              </a:rPr>
              <a:t>The dimension of the noise vector z was set to 100. </a:t>
            </a:r>
            <a:endParaRPr lang="en-US" dirty="0"/>
          </a:p>
        </p:txBody>
      </p:sp>
      <p:sp>
        <p:nvSpPr>
          <p:cNvPr id="4" name="Slide Number Placeholder 3"/>
          <p:cNvSpPr>
            <a:spLocks noGrp="1"/>
          </p:cNvSpPr>
          <p:nvPr>
            <p:ph type="sldNum" sz="quarter" idx="5"/>
          </p:nvPr>
        </p:nvSpPr>
        <p:spPr/>
        <p:txBody>
          <a:bodyPr/>
          <a:lstStyle/>
          <a:p>
            <a:fld id="{B849C77D-6F03-2A43-9DC4-C398E771409B}" type="slidenum">
              <a:rPr lang="en-US" smtClean="0"/>
              <a:t>6</a:t>
            </a:fld>
            <a:endParaRPr lang="en-US"/>
          </a:p>
        </p:txBody>
      </p:sp>
    </p:spTree>
    <p:extLst>
      <p:ext uri="{BB962C8B-B14F-4D97-AF65-F5344CB8AC3E}">
        <p14:creationId xmlns:p14="http://schemas.microsoft.com/office/powerpoint/2010/main" val="1121834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Problems:</a:t>
            </a:r>
          </a:p>
          <a:p>
            <a:endParaRPr lang="en-US" dirty="0"/>
          </a:p>
          <a:p>
            <a:pPr marL="171450" indent="-171450">
              <a:buFont typeface="Arial" panose="020B0604020202020204" pitchFamily="34" charset="0"/>
              <a:buChar char="•"/>
            </a:pPr>
            <a:r>
              <a:rPr lang="en-US" dirty="0"/>
              <a:t>Class Imbalance (Large number of normal loans vs potentially fraudulent)</a:t>
            </a:r>
          </a:p>
          <a:p>
            <a:pPr marL="171450" indent="-171450">
              <a:buFont typeface="Arial" panose="020B0604020202020204" pitchFamily="34" charset="0"/>
              <a:buChar char="•"/>
            </a:pPr>
            <a:r>
              <a:rPr lang="en-US" dirty="0"/>
              <a:t>Unsupervised learning task means we don’t have a real test set of known fraudulent loans, and still have imbalance problem</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Essentially there is no framework for this type of problem and it requires some exploratory model building to establish ground work</a:t>
            </a:r>
          </a:p>
          <a:p>
            <a:endParaRPr lang="en-US" dirty="0"/>
          </a:p>
        </p:txBody>
      </p:sp>
      <p:sp>
        <p:nvSpPr>
          <p:cNvPr id="4" name="Slide Number Placeholder 3"/>
          <p:cNvSpPr>
            <a:spLocks noGrp="1"/>
          </p:cNvSpPr>
          <p:nvPr>
            <p:ph type="sldNum" sz="quarter" idx="5"/>
          </p:nvPr>
        </p:nvSpPr>
        <p:spPr/>
        <p:txBody>
          <a:bodyPr/>
          <a:lstStyle/>
          <a:p>
            <a:fld id="{B849C77D-6F03-2A43-9DC4-C398E771409B}" type="slidenum">
              <a:rPr lang="en-US" smtClean="0"/>
              <a:t>7</a:t>
            </a:fld>
            <a:endParaRPr lang="en-US"/>
          </a:p>
        </p:txBody>
      </p:sp>
    </p:spTree>
    <p:extLst>
      <p:ext uri="{BB962C8B-B14F-4D97-AF65-F5344CB8AC3E}">
        <p14:creationId xmlns:p14="http://schemas.microsoft.com/office/powerpoint/2010/main" val="3379057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212121"/>
                </a:solidFill>
                <a:effectLst/>
                <a:latin typeface="Courier New" panose="02070309020205020404" pitchFamily="49" charset="0"/>
              </a:rPr>
              <a:t>Train shape: (7724, 11611) </a:t>
            </a:r>
            <a:br>
              <a:rPr lang="en-GB" dirty="0"/>
            </a:br>
            <a:endParaRPr lang="en-GB" b="0" i="0" dirty="0">
              <a:effectLst/>
              <a:latin typeface="Söhne"/>
            </a:endParaRPr>
          </a:p>
          <a:p>
            <a:pPr marL="742950" lvl="1" indent="-285750" algn="l">
              <a:buFont typeface="Arial" panose="020B0604020202020204" pitchFamily="34" charset="0"/>
              <a:buChar char="•"/>
            </a:pPr>
            <a:r>
              <a:rPr lang="en-GB" b="1" i="0" dirty="0">
                <a:effectLst/>
                <a:latin typeface="Söhne"/>
              </a:rPr>
              <a:t>Generator</a:t>
            </a:r>
            <a:r>
              <a:rPr lang="en-GB" b="0" i="0" dirty="0">
                <a:effectLst/>
                <a:latin typeface="Söhne"/>
              </a:rPr>
              <a:t>:</a:t>
            </a:r>
          </a:p>
          <a:p>
            <a:pPr marL="1143000" lvl="2" indent="-228600" algn="l">
              <a:buFont typeface="Arial" panose="020B0604020202020204" pitchFamily="34" charset="0"/>
              <a:buChar char="•"/>
            </a:pPr>
            <a:r>
              <a:rPr lang="en-GB" b="0" i="0" dirty="0">
                <a:effectLst/>
                <a:latin typeface="Söhne"/>
              </a:rPr>
              <a:t>Input: Latent space of dimension 100.</a:t>
            </a:r>
          </a:p>
          <a:p>
            <a:pPr marL="1143000" lvl="2" indent="-228600" algn="l">
              <a:buFont typeface="Arial" panose="020B0604020202020204" pitchFamily="34" charset="0"/>
              <a:buChar char="•"/>
            </a:pPr>
            <a:r>
              <a:rPr lang="en-GB" b="0" i="0" dirty="0">
                <a:effectLst/>
                <a:latin typeface="Söhne"/>
              </a:rPr>
              <a:t>Layers:</a:t>
            </a:r>
          </a:p>
          <a:p>
            <a:pPr marL="1600200" lvl="3" indent="-228600" algn="l">
              <a:buFont typeface="Arial" panose="020B0604020202020204" pitchFamily="34" charset="0"/>
              <a:buChar char="•"/>
            </a:pPr>
            <a:r>
              <a:rPr lang="en-GB" b="0" i="0" dirty="0">
                <a:effectLst/>
                <a:latin typeface="Söhne"/>
              </a:rPr>
              <a:t>Dense layer with 50 units and </a:t>
            </a:r>
            <a:r>
              <a:rPr lang="en-GB" b="0" i="0" dirty="0" err="1">
                <a:effectLst/>
                <a:latin typeface="Söhne"/>
              </a:rPr>
              <a:t>LeakyReLU</a:t>
            </a:r>
            <a:r>
              <a:rPr lang="en-GB" b="0" i="0" dirty="0">
                <a:effectLst/>
                <a:latin typeface="Söhne"/>
              </a:rPr>
              <a:t> activation - Dense layer with 50 units and </a:t>
            </a:r>
            <a:r>
              <a:rPr lang="en-GB" b="0" i="0" dirty="0" err="1">
                <a:effectLst/>
                <a:latin typeface="Söhne"/>
              </a:rPr>
              <a:t>LeakyReLU</a:t>
            </a:r>
            <a:r>
              <a:rPr lang="en-GB" b="0" i="0" dirty="0">
                <a:effectLst/>
                <a:latin typeface="Söhne"/>
              </a:rPr>
              <a:t> activation. (AVOID DEAD NEURONS, ROBUST TO NOISE)</a:t>
            </a:r>
          </a:p>
          <a:p>
            <a:pPr marL="1600200" lvl="3" indent="-228600" algn="l">
              <a:buFont typeface="Arial" panose="020B0604020202020204" pitchFamily="34" charset="0"/>
              <a:buChar char="•"/>
            </a:pPr>
            <a:r>
              <a:rPr lang="en-GB" b="0" i="0" dirty="0">
                <a:effectLst/>
                <a:latin typeface="Söhne"/>
              </a:rPr>
              <a:t>Output layer with the number of units matching </a:t>
            </a:r>
            <a:r>
              <a:rPr lang="en-GB" b="0" i="0" dirty="0" err="1">
                <a:effectLst/>
                <a:latin typeface="Söhne"/>
              </a:rPr>
              <a:t>input_dim</a:t>
            </a:r>
            <a:r>
              <a:rPr lang="en-GB" b="0" i="0" dirty="0">
                <a:effectLst/>
                <a:latin typeface="Söhne"/>
              </a:rPr>
              <a:t> and tanh activation.</a:t>
            </a:r>
          </a:p>
          <a:p>
            <a:pPr marL="742950" lvl="1" indent="-285750" algn="l">
              <a:buFont typeface="Arial" panose="020B0604020202020204" pitchFamily="34" charset="0"/>
              <a:buChar char="•"/>
            </a:pPr>
            <a:r>
              <a:rPr lang="en-GB" b="1" i="0" dirty="0">
                <a:effectLst/>
                <a:latin typeface="Söhne"/>
              </a:rPr>
              <a:t>Discriminator</a:t>
            </a:r>
            <a:r>
              <a:rPr lang="en-GB" b="0" i="0" dirty="0">
                <a:effectLst/>
                <a:latin typeface="Söhne"/>
              </a:rPr>
              <a:t>:</a:t>
            </a:r>
          </a:p>
          <a:p>
            <a:pPr marL="1143000" lvl="2" indent="-228600" algn="l">
              <a:buFont typeface="Arial" panose="020B0604020202020204" pitchFamily="34" charset="0"/>
              <a:buChar char="•"/>
            </a:pPr>
            <a:r>
              <a:rPr lang="en-GB" b="0" i="0" dirty="0">
                <a:effectLst/>
                <a:latin typeface="Söhne"/>
              </a:rPr>
              <a:t>Input: Input dimension obtained from the shape of the training data.</a:t>
            </a:r>
          </a:p>
          <a:p>
            <a:pPr marL="1143000" lvl="2" indent="-228600" algn="l">
              <a:buFont typeface="Arial" panose="020B0604020202020204" pitchFamily="34" charset="0"/>
              <a:buChar char="•"/>
            </a:pPr>
            <a:r>
              <a:rPr lang="en-GB" b="0" i="0" dirty="0">
                <a:effectLst/>
                <a:latin typeface="Söhne"/>
              </a:rPr>
              <a:t>Layers:</a:t>
            </a:r>
          </a:p>
          <a:p>
            <a:pPr marL="1600200" lvl="3" indent="-228600" algn="l">
              <a:buFont typeface="Arial" panose="020B0604020202020204" pitchFamily="34" charset="0"/>
              <a:buChar char="•"/>
            </a:pPr>
            <a:r>
              <a:rPr lang="en-GB" b="0" i="0" dirty="0">
                <a:effectLst/>
                <a:latin typeface="Söhne"/>
              </a:rPr>
              <a:t>Dense layer with 50 units and </a:t>
            </a:r>
            <a:r>
              <a:rPr lang="en-GB" b="0" i="0" dirty="0" err="1">
                <a:effectLst/>
                <a:latin typeface="Söhne"/>
              </a:rPr>
              <a:t>LeakyReLU</a:t>
            </a:r>
            <a:r>
              <a:rPr lang="en-GB" b="0" i="0" dirty="0">
                <a:effectLst/>
                <a:latin typeface="Söhne"/>
              </a:rPr>
              <a:t> activation - Dense layer with 50 units and </a:t>
            </a:r>
            <a:r>
              <a:rPr lang="en-GB" b="0" i="0" dirty="0" err="1">
                <a:effectLst/>
                <a:latin typeface="Söhne"/>
              </a:rPr>
              <a:t>LeakyReLU</a:t>
            </a:r>
            <a:r>
              <a:rPr lang="en-GB" b="0" i="0" dirty="0">
                <a:effectLst/>
                <a:latin typeface="Söhne"/>
              </a:rPr>
              <a:t> activation. (SPARSE ACTIVATION IN LEAKYRELU IDEAL FOR CAPTURING ANOMALIES)</a:t>
            </a:r>
          </a:p>
          <a:p>
            <a:pPr marL="1600200" lvl="3" indent="-228600" algn="l">
              <a:buFont typeface="Arial" panose="020B0604020202020204" pitchFamily="34" charset="0"/>
              <a:buChar char="•"/>
            </a:pPr>
            <a:r>
              <a:rPr lang="en-GB" b="0" i="0" dirty="0">
                <a:effectLst/>
                <a:latin typeface="Söhne"/>
              </a:rPr>
              <a:t>Output layer with 1 unit using sigmoid activation for binary classification.</a:t>
            </a:r>
          </a:p>
          <a:p>
            <a:pPr algn="l">
              <a:buFont typeface="Arial" panose="020B0604020202020204" pitchFamily="34" charset="0"/>
              <a:buChar char="•"/>
            </a:pPr>
            <a:r>
              <a:rPr lang="en-GB" b="1" i="0" dirty="0">
                <a:effectLst/>
                <a:latin typeface="Söhne"/>
              </a:rPr>
              <a:t>Compilation</a:t>
            </a:r>
            <a:r>
              <a:rPr lang="en-GB" b="0" i="0" dirty="0">
                <a:effectLst/>
                <a:latin typeface="Söhne"/>
              </a:rPr>
              <a:t>:</a:t>
            </a:r>
          </a:p>
          <a:p>
            <a:pPr marL="742950" lvl="1" indent="-285750" algn="l">
              <a:buFont typeface="Arial" panose="020B0604020202020204" pitchFamily="34" charset="0"/>
              <a:buChar char="•"/>
            </a:pPr>
            <a:r>
              <a:rPr lang="en-GB" b="1" i="0" dirty="0">
                <a:effectLst/>
                <a:latin typeface="Söhne"/>
              </a:rPr>
              <a:t>Discriminator</a:t>
            </a:r>
            <a:r>
              <a:rPr lang="en-GB" b="0" i="0" dirty="0">
                <a:effectLst/>
                <a:latin typeface="Söhne"/>
              </a:rPr>
              <a:t>: Compiled using binary cross-entropy loss and Adam optimizer. (BINARY LOSS FOR BINARY CLASSIFICATION)</a:t>
            </a:r>
          </a:p>
          <a:p>
            <a:pPr marL="742950" lvl="1" indent="-285750" algn="l">
              <a:buFont typeface="Arial" panose="020B0604020202020204" pitchFamily="34" charset="0"/>
              <a:buChar char="•"/>
            </a:pPr>
            <a:r>
              <a:rPr lang="en-GB" b="1" i="0" dirty="0">
                <a:effectLst/>
                <a:latin typeface="Söhne"/>
              </a:rPr>
              <a:t>GAN</a:t>
            </a:r>
            <a:r>
              <a:rPr lang="en-GB" b="0" i="0" dirty="0">
                <a:effectLst/>
                <a:latin typeface="Söhne"/>
              </a:rPr>
              <a:t>: Combined model composed of the generator and discriminator.</a:t>
            </a:r>
          </a:p>
          <a:p>
            <a:pPr marL="1143000" lvl="2" indent="-228600" algn="l">
              <a:buFont typeface="Arial" panose="020B0604020202020204" pitchFamily="34" charset="0"/>
              <a:buChar char="•"/>
            </a:pPr>
            <a:r>
              <a:rPr lang="en-GB" b="0" i="0" dirty="0">
                <a:effectLst/>
                <a:latin typeface="Söhne"/>
              </a:rPr>
              <a:t>Compiled using binary cross-entropy loss and Adam optimizer.</a:t>
            </a:r>
          </a:p>
          <a:p>
            <a:pPr algn="l">
              <a:buFont typeface="Arial" panose="020B0604020202020204" pitchFamily="34" charset="0"/>
              <a:buChar char="•"/>
            </a:pPr>
            <a:r>
              <a:rPr lang="en-GB" b="1" i="0" dirty="0">
                <a:effectLst/>
                <a:latin typeface="Söhne"/>
              </a:rPr>
              <a:t>Training Parameters</a:t>
            </a:r>
            <a:r>
              <a:rPr lang="en-GB" b="0" i="0" dirty="0">
                <a:effectLst/>
                <a:latin typeface="Söhne"/>
              </a:rPr>
              <a:t>:</a:t>
            </a:r>
          </a:p>
          <a:p>
            <a:pPr marL="742950" lvl="1" indent="-285750" algn="l">
              <a:buFont typeface="Arial" panose="020B0604020202020204" pitchFamily="34" charset="0"/>
              <a:buChar char="•"/>
            </a:pPr>
            <a:r>
              <a:rPr lang="en-GB" b="1" i="0" dirty="0">
                <a:effectLst/>
                <a:latin typeface="Söhne"/>
              </a:rPr>
              <a:t>Batch Size</a:t>
            </a:r>
            <a:r>
              <a:rPr lang="en-GB" b="0" i="0" dirty="0">
                <a:effectLst/>
                <a:latin typeface="Söhne"/>
              </a:rPr>
              <a:t>: 16</a:t>
            </a:r>
          </a:p>
          <a:p>
            <a:pPr marL="742950" lvl="1" indent="-285750" algn="l">
              <a:buFont typeface="Arial" panose="020B0604020202020204" pitchFamily="34" charset="0"/>
              <a:buChar char="•"/>
            </a:pPr>
            <a:r>
              <a:rPr lang="en-GB" b="1" i="0" dirty="0">
                <a:effectLst/>
                <a:latin typeface="Söhne"/>
              </a:rPr>
              <a:t>Epochs</a:t>
            </a:r>
            <a:r>
              <a:rPr lang="en-GB" b="0" i="0" dirty="0">
                <a:effectLst/>
                <a:latin typeface="Söhne"/>
              </a:rPr>
              <a:t>: 50</a:t>
            </a:r>
          </a:p>
        </p:txBody>
      </p:sp>
      <p:sp>
        <p:nvSpPr>
          <p:cNvPr id="4" name="Slide Number Placeholder 3"/>
          <p:cNvSpPr>
            <a:spLocks noGrp="1"/>
          </p:cNvSpPr>
          <p:nvPr>
            <p:ph type="sldNum" sz="quarter" idx="5"/>
          </p:nvPr>
        </p:nvSpPr>
        <p:spPr/>
        <p:txBody>
          <a:bodyPr/>
          <a:lstStyle/>
          <a:p>
            <a:fld id="{B849C77D-6F03-2A43-9DC4-C398E771409B}" type="slidenum">
              <a:rPr lang="en-US" smtClean="0"/>
              <a:t>8</a:t>
            </a:fld>
            <a:endParaRPr lang="en-US"/>
          </a:p>
        </p:txBody>
      </p:sp>
    </p:spTree>
    <p:extLst>
      <p:ext uri="{BB962C8B-B14F-4D97-AF65-F5344CB8AC3E}">
        <p14:creationId xmlns:p14="http://schemas.microsoft.com/office/powerpoint/2010/main" val="3580831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GB" b="1" i="0" dirty="0">
                <a:effectLst/>
                <a:latin typeface="Söhne"/>
              </a:rPr>
              <a:t>Generator Convergence</a:t>
            </a:r>
            <a:r>
              <a:rPr lang="en-GB" b="0" i="0" dirty="0">
                <a:effectLst/>
                <a:latin typeface="Söhne"/>
              </a:rPr>
              <a:t>: A rapid decrease in the generator loss signifies that the generator network is converging quickly to produce outputs that the discriminator perceives as increasingly similar to real data. In this case, the generator is producing synthetic data that resembles the real data more closely as training progresses.</a:t>
            </a:r>
          </a:p>
          <a:p>
            <a:pPr algn="l">
              <a:buFont typeface="+mj-lt"/>
              <a:buAutoNum type="arabicPeriod"/>
            </a:pPr>
            <a:endParaRPr lang="en-GB" b="0" i="0" dirty="0">
              <a:effectLst/>
              <a:latin typeface="Söhne"/>
            </a:endParaRPr>
          </a:p>
          <a:p>
            <a:pPr algn="l">
              <a:buFont typeface="+mj-lt"/>
              <a:buAutoNum type="arabicPeriod"/>
            </a:pPr>
            <a:r>
              <a:rPr lang="en-GB" b="1" i="0" dirty="0">
                <a:effectLst/>
                <a:latin typeface="Söhne"/>
              </a:rPr>
              <a:t>Discriminator Saturation</a:t>
            </a:r>
            <a:r>
              <a:rPr lang="en-GB" b="0" i="0" dirty="0">
                <a:effectLst/>
                <a:latin typeface="Söhne"/>
              </a:rPr>
              <a:t>: The discriminator loss reaching and plateauing at 0.0000 suggests that the discriminator has reached a point where it can effectively distinguish between real and generated samples. It has possibly achieved a level of accuracy where it consistently identifies fake data as fake and real data as real.</a:t>
            </a:r>
          </a:p>
          <a:p>
            <a:pPr algn="l">
              <a:buFont typeface="+mj-lt"/>
              <a:buAutoNum type="arabicPeriod"/>
            </a:pPr>
            <a:endParaRPr lang="en-GB" b="0" i="0" dirty="0">
              <a:effectLst/>
              <a:latin typeface="Söhne"/>
            </a:endParaRPr>
          </a:p>
          <a:p>
            <a:pPr algn="l">
              <a:buFont typeface="+mj-lt"/>
              <a:buAutoNum type="arabicPeriod"/>
            </a:pPr>
            <a:r>
              <a:rPr lang="en-GB" b="1" i="0" dirty="0">
                <a:effectLst/>
                <a:latin typeface="Söhne"/>
              </a:rPr>
              <a:t>Mode Collapse Possibility</a:t>
            </a:r>
            <a:r>
              <a:rPr lang="en-GB" b="0" i="0" dirty="0">
                <a:effectLst/>
                <a:latin typeface="Söhne"/>
              </a:rPr>
              <a:t>: The constant discriminator loss at 0.0000 for the entire duration might indicate that the discriminator has not faced diverse enough samples to learn effectively or that the generator has possibly entered a mode collapse, generating limited or similar samples repeatedly.</a:t>
            </a:r>
          </a:p>
          <a:p>
            <a:pPr algn="l">
              <a:buFont typeface="+mj-lt"/>
              <a:buAutoNum type="arabicPeriod"/>
            </a:pPr>
            <a:endParaRPr lang="en-GB" b="0" i="0" dirty="0">
              <a:effectLst/>
              <a:latin typeface="Söhne"/>
            </a:endParaRPr>
          </a:p>
          <a:p>
            <a:pPr algn="l">
              <a:buFont typeface="+mj-lt"/>
              <a:buAutoNum type="arabicPeriod"/>
            </a:pPr>
            <a:r>
              <a:rPr lang="en-GB" b="1" i="0" dirty="0">
                <a:effectLst/>
                <a:latin typeface="Söhne"/>
              </a:rPr>
              <a:t>Network Stability</a:t>
            </a:r>
            <a:r>
              <a:rPr lang="en-GB" b="0" i="0" dirty="0">
                <a:effectLst/>
                <a:latin typeface="Söhne"/>
              </a:rPr>
              <a:t>: While a constant loss can suggest stability, in GAN training, it's crucial to monitor both losses simultaneously. Such </a:t>
            </a:r>
            <a:r>
              <a:rPr lang="en-GB" b="0" i="0" dirty="0" err="1">
                <a:effectLst/>
                <a:latin typeface="Söhne"/>
              </a:rPr>
              <a:t>behavior</a:t>
            </a:r>
            <a:r>
              <a:rPr lang="en-GB" b="0" i="0" dirty="0">
                <a:effectLst/>
                <a:latin typeface="Söhne"/>
              </a:rPr>
              <a:t> can sometimes indicate instability or a lack of diversity in the generated samples.</a:t>
            </a:r>
          </a:p>
          <a:p>
            <a:pPr algn="l">
              <a:buFont typeface="Arial" panose="020B0604020202020204" pitchFamily="34" charset="0"/>
              <a:buChar char="•"/>
            </a:pPr>
            <a:endParaRPr lang="en-GB" b="0" i="0" dirty="0">
              <a:effectLst/>
              <a:latin typeface="Söhne"/>
            </a:endParaRPr>
          </a:p>
        </p:txBody>
      </p:sp>
      <p:sp>
        <p:nvSpPr>
          <p:cNvPr id="4" name="Slide Number Placeholder 3"/>
          <p:cNvSpPr>
            <a:spLocks noGrp="1"/>
          </p:cNvSpPr>
          <p:nvPr>
            <p:ph type="sldNum" sz="quarter" idx="5"/>
          </p:nvPr>
        </p:nvSpPr>
        <p:spPr/>
        <p:txBody>
          <a:bodyPr/>
          <a:lstStyle/>
          <a:p>
            <a:fld id="{B849C77D-6F03-2A43-9DC4-C398E771409B}" type="slidenum">
              <a:rPr lang="en-US" smtClean="0"/>
              <a:t>9</a:t>
            </a:fld>
            <a:endParaRPr lang="en-US"/>
          </a:p>
        </p:txBody>
      </p:sp>
    </p:spTree>
    <p:extLst>
      <p:ext uri="{BB962C8B-B14F-4D97-AF65-F5344CB8AC3E}">
        <p14:creationId xmlns:p14="http://schemas.microsoft.com/office/powerpoint/2010/main" val="1828057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en-GB" b="0" i="0" dirty="0">
              <a:effectLst/>
              <a:latin typeface="Söhne"/>
            </a:endParaRPr>
          </a:p>
        </p:txBody>
      </p:sp>
      <p:sp>
        <p:nvSpPr>
          <p:cNvPr id="4" name="Slide Number Placeholder 3"/>
          <p:cNvSpPr>
            <a:spLocks noGrp="1"/>
          </p:cNvSpPr>
          <p:nvPr>
            <p:ph type="sldNum" sz="quarter" idx="5"/>
          </p:nvPr>
        </p:nvSpPr>
        <p:spPr/>
        <p:txBody>
          <a:bodyPr/>
          <a:lstStyle/>
          <a:p>
            <a:fld id="{B849C77D-6F03-2A43-9DC4-C398E771409B}" type="slidenum">
              <a:rPr lang="en-US" smtClean="0"/>
              <a:t>10</a:t>
            </a:fld>
            <a:endParaRPr lang="en-US"/>
          </a:p>
        </p:txBody>
      </p:sp>
    </p:spTree>
    <p:extLst>
      <p:ext uri="{BB962C8B-B14F-4D97-AF65-F5344CB8AC3E}">
        <p14:creationId xmlns:p14="http://schemas.microsoft.com/office/powerpoint/2010/main" val="21180253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826FE-31BC-B19E-20CE-CB7B29D7316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4E73FD9-4BBD-32A5-ADC8-A81609703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1640E5FE-6CBB-5A58-FB4D-2C6A0C67A6CA}"/>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5" name="Footer Placeholder 4">
            <a:extLst>
              <a:ext uri="{FF2B5EF4-FFF2-40B4-BE49-F238E27FC236}">
                <a16:creationId xmlns:a16="http://schemas.microsoft.com/office/drawing/2014/main" id="{5A363C2F-B67E-FA78-8BBA-B12815832B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465AF2-5BDF-DF6F-28FC-BDF898186D16}"/>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1165987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4E66D-A6D9-B049-2458-E35513CD718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B15AA69-2B3F-4A32-56A8-75EC5500BCE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FF851C3-512B-89C7-77C5-AF5346CDD4B2}"/>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5" name="Footer Placeholder 4">
            <a:extLst>
              <a:ext uri="{FF2B5EF4-FFF2-40B4-BE49-F238E27FC236}">
                <a16:creationId xmlns:a16="http://schemas.microsoft.com/office/drawing/2014/main" id="{AFBFC834-FDE1-E8C0-4AD3-55170D3E6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969D0-8FFF-2AB4-B143-0A3BB37EB68E}"/>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2414487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6C9A93-A01D-0E82-4BD3-A75CFEECB9F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1B69BFE-493D-B1FD-6FCA-443F5F7F5C0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A125963-8FF2-86AD-7E28-B52F0A4D7F3E}"/>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5" name="Footer Placeholder 4">
            <a:extLst>
              <a:ext uri="{FF2B5EF4-FFF2-40B4-BE49-F238E27FC236}">
                <a16:creationId xmlns:a16="http://schemas.microsoft.com/office/drawing/2014/main" id="{9DE66597-6FD5-C34F-C7F7-52F48EA53B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7D7BCD-EB81-A38C-7337-4E15E12CFD0E}"/>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2500945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448EB-7241-0A39-4755-3CD04BEEA41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CA25597-2A00-77C6-8FB3-E6AFF53586D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42C8FE9-CFA0-9FD8-4A7B-68FD86370ADA}"/>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5" name="Footer Placeholder 4">
            <a:extLst>
              <a:ext uri="{FF2B5EF4-FFF2-40B4-BE49-F238E27FC236}">
                <a16:creationId xmlns:a16="http://schemas.microsoft.com/office/drawing/2014/main" id="{08EE6D1D-05EB-9EF6-1120-D4B6082EFB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49ACFE-5E90-AC06-E5FD-EBDE92F82117}"/>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1120623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AFE8D-9643-F3D9-7D0F-9ED2328EDF76}"/>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69DCE0F-3295-6CEE-6333-2839E7C58E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B5C7A2E-2E51-231E-BD77-E78CD18E3C58}"/>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5" name="Footer Placeholder 4">
            <a:extLst>
              <a:ext uri="{FF2B5EF4-FFF2-40B4-BE49-F238E27FC236}">
                <a16:creationId xmlns:a16="http://schemas.microsoft.com/office/drawing/2014/main" id="{958A4158-A75A-A3E0-1B72-F0B7EE9ABB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D62AE0-0D62-8B37-CF61-5576B4DBE393}"/>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34330678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6C805-F18B-BEE4-3BCD-54E1B2542DF4}"/>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9E267F1-B5FB-CA68-DF3D-3937A477E53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F84DB1F-7A38-AEAD-B602-C0B8E89C6C48}"/>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C59FDEC-1E2F-318F-74DF-4FECA140DE41}"/>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6" name="Footer Placeholder 5">
            <a:extLst>
              <a:ext uri="{FF2B5EF4-FFF2-40B4-BE49-F238E27FC236}">
                <a16:creationId xmlns:a16="http://schemas.microsoft.com/office/drawing/2014/main" id="{CA9D51AF-BD67-D934-DF39-DA4D5C68F9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B0E01F-8885-F246-4007-DA7E6F7E0AD0}"/>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3929588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896D2-AF05-27B5-72E0-64C70C59387D}"/>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F1F861A-4519-C871-8500-2FBABA49C9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9C40B58-3E7A-3E93-68B6-163E7D010DC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115888B-35BA-35C6-D2B2-7E7C5610CC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E728861-02EE-237B-2F21-D9FA79B8EFE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F30B508-EA2C-4376-C785-6633D141261D}"/>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8" name="Footer Placeholder 7">
            <a:extLst>
              <a:ext uri="{FF2B5EF4-FFF2-40B4-BE49-F238E27FC236}">
                <a16:creationId xmlns:a16="http://schemas.microsoft.com/office/drawing/2014/main" id="{5A290784-C194-66EB-DEE8-71831F6801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1A40F8A-521B-DADA-54DE-EF08B66ECA62}"/>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4222271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15F85-9770-73FB-581B-D4EAA864CAF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0CBBB4B2-8A6D-15D8-1560-A9F0EC9E7956}"/>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4" name="Footer Placeholder 3">
            <a:extLst>
              <a:ext uri="{FF2B5EF4-FFF2-40B4-BE49-F238E27FC236}">
                <a16:creationId xmlns:a16="http://schemas.microsoft.com/office/drawing/2014/main" id="{34B1A7C2-D7BC-D5FE-3334-B5E9B851E6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ED2CAE-9A94-6C87-7E4C-A0E7BBF54C07}"/>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3587710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E3BF22-100C-BDE0-D752-F89B38CCEF17}"/>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3" name="Footer Placeholder 2">
            <a:extLst>
              <a:ext uri="{FF2B5EF4-FFF2-40B4-BE49-F238E27FC236}">
                <a16:creationId xmlns:a16="http://schemas.microsoft.com/office/drawing/2014/main" id="{880B5C7F-01C1-0588-192D-62E8CA2F8DC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A5E07F-8BA9-0649-CF7C-438E4FD22B05}"/>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12182534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9C095-8C8D-5F14-3507-B99A62AFF9E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F8B9E0F-1A7C-8836-CDCD-F5CB74E4C1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E30B736-BAC6-62C0-5999-418F3D5C17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54E8A9E-A446-FAD0-0E09-A12BD7955275}"/>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6" name="Footer Placeholder 5">
            <a:extLst>
              <a:ext uri="{FF2B5EF4-FFF2-40B4-BE49-F238E27FC236}">
                <a16:creationId xmlns:a16="http://schemas.microsoft.com/office/drawing/2014/main" id="{6BF0E7DF-8CCE-4847-A1EA-2A062EB207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CA4F63-A905-B60A-4D29-9B79FF29B9A2}"/>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913211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B6254-FFC1-4924-7DEF-2D2C669DB44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E4ECF88-9C5F-52B6-5CC7-A2F4FDD01F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43ECB34-5896-39AC-AC4C-13310E23FC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C2FF3E7-759E-4948-EE86-1AB7BF326C6B}"/>
              </a:ext>
            </a:extLst>
          </p:cNvPr>
          <p:cNvSpPr>
            <a:spLocks noGrp="1"/>
          </p:cNvSpPr>
          <p:nvPr>
            <p:ph type="dt" sz="half" idx="10"/>
          </p:nvPr>
        </p:nvSpPr>
        <p:spPr/>
        <p:txBody>
          <a:bodyPr/>
          <a:lstStyle/>
          <a:p>
            <a:fld id="{FC4179ED-51C7-054F-9EEB-6D3501948DAA}" type="datetimeFigureOut">
              <a:rPr lang="en-US" smtClean="0"/>
              <a:t>11/27/23</a:t>
            </a:fld>
            <a:endParaRPr lang="en-US"/>
          </a:p>
        </p:txBody>
      </p:sp>
      <p:sp>
        <p:nvSpPr>
          <p:cNvPr id="6" name="Footer Placeholder 5">
            <a:extLst>
              <a:ext uri="{FF2B5EF4-FFF2-40B4-BE49-F238E27FC236}">
                <a16:creationId xmlns:a16="http://schemas.microsoft.com/office/drawing/2014/main" id="{52548E9E-6E18-DFE4-1C07-6F7742B463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D29C46-06AD-10C7-07C3-6A22A56B446C}"/>
              </a:ext>
            </a:extLst>
          </p:cNvPr>
          <p:cNvSpPr>
            <a:spLocks noGrp="1"/>
          </p:cNvSpPr>
          <p:nvPr>
            <p:ph type="sldNum" sz="quarter" idx="12"/>
          </p:nvPr>
        </p:nvSpPr>
        <p:spPr/>
        <p:txBody>
          <a:bodyPr/>
          <a:lstStyle/>
          <a:p>
            <a:fld id="{4A650632-EDAC-7643-83EC-CDEBB3F1F14B}" type="slidenum">
              <a:rPr lang="en-US" smtClean="0"/>
              <a:t>‹#›</a:t>
            </a:fld>
            <a:endParaRPr lang="en-US"/>
          </a:p>
        </p:txBody>
      </p:sp>
    </p:spTree>
    <p:extLst>
      <p:ext uri="{BB962C8B-B14F-4D97-AF65-F5344CB8AC3E}">
        <p14:creationId xmlns:p14="http://schemas.microsoft.com/office/powerpoint/2010/main" val="2832401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98BE07-F9A5-7C21-1DB1-7BF3FDA3F2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A09C8A3-F056-D5F3-66C6-D7363EABAA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26AF18E-E5EA-A79C-F9B9-56CB0F105A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4179ED-51C7-054F-9EEB-6D3501948DAA}" type="datetimeFigureOut">
              <a:rPr lang="en-US" smtClean="0"/>
              <a:t>11/27/23</a:t>
            </a:fld>
            <a:endParaRPr lang="en-US"/>
          </a:p>
        </p:txBody>
      </p:sp>
      <p:sp>
        <p:nvSpPr>
          <p:cNvPr id="5" name="Footer Placeholder 4">
            <a:extLst>
              <a:ext uri="{FF2B5EF4-FFF2-40B4-BE49-F238E27FC236}">
                <a16:creationId xmlns:a16="http://schemas.microsoft.com/office/drawing/2014/main" id="{B52A4203-2915-6034-6E12-8F92302108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C94AE9-860A-76E9-2151-DB37664E6C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650632-EDAC-7643-83EC-CDEBB3F1F14B}" type="slidenum">
              <a:rPr lang="en-US" smtClean="0"/>
              <a:t>‹#›</a:t>
            </a:fld>
            <a:endParaRPr lang="en-US"/>
          </a:p>
        </p:txBody>
      </p:sp>
    </p:spTree>
    <p:extLst>
      <p:ext uri="{BB962C8B-B14F-4D97-AF65-F5344CB8AC3E}">
        <p14:creationId xmlns:p14="http://schemas.microsoft.com/office/powerpoint/2010/main" val="41307511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4" name="Rectangle 1043">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31" name="Rectangle 103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Reducing false positives in credit card fraud detection | MIT News |  Massachusetts Institute of Technology">
            <a:extLst>
              <a:ext uri="{FF2B5EF4-FFF2-40B4-BE49-F238E27FC236}">
                <a16:creationId xmlns:a16="http://schemas.microsoft.com/office/drawing/2014/main" id="{3E396EBA-6505-8770-28B4-ADBBDC83B6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44" r="34190" b="5796"/>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45" name="Rectangle 1044">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3" name="Rectangle 103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52A39FB-7600-E1F0-4170-771DD8FB0B95}"/>
              </a:ext>
            </a:extLst>
          </p:cNvPr>
          <p:cNvSpPr>
            <a:spLocks noGrp="1"/>
          </p:cNvSpPr>
          <p:nvPr>
            <p:ph type="ctrTitle"/>
          </p:nvPr>
        </p:nvSpPr>
        <p:spPr>
          <a:xfrm>
            <a:off x="477981" y="1122363"/>
            <a:ext cx="5220690" cy="3204134"/>
          </a:xfrm>
        </p:spPr>
        <p:txBody>
          <a:bodyPr anchor="b">
            <a:normAutofit/>
          </a:bodyPr>
          <a:lstStyle/>
          <a:p>
            <a:pPr algn="l"/>
            <a:r>
              <a:rPr lang="en-US" sz="3700" b="1" dirty="0">
                <a:solidFill>
                  <a:schemeClr val="bg1"/>
                </a:solidFill>
                <a:latin typeface="ADLaM Display" panose="020F0502020204030204" pitchFamily="34" charset="0"/>
                <a:cs typeface="ADLaM Display" panose="020F0502020204030204" pitchFamily="34" charset="0"/>
              </a:rPr>
              <a:t>Using Generative Adversarial Networks for PPP Loan Fraud Anomaly Detection</a:t>
            </a:r>
          </a:p>
        </p:txBody>
      </p:sp>
      <p:sp>
        <p:nvSpPr>
          <p:cNvPr id="3" name="Subtitle 2">
            <a:extLst>
              <a:ext uri="{FF2B5EF4-FFF2-40B4-BE49-F238E27FC236}">
                <a16:creationId xmlns:a16="http://schemas.microsoft.com/office/drawing/2014/main" id="{01D314ED-98F3-C84D-01EB-5F73373D4C20}"/>
              </a:ext>
            </a:extLst>
          </p:cNvPr>
          <p:cNvSpPr>
            <a:spLocks noGrp="1"/>
          </p:cNvSpPr>
          <p:nvPr>
            <p:ph type="subTitle" idx="1"/>
          </p:nvPr>
        </p:nvSpPr>
        <p:spPr>
          <a:xfrm>
            <a:off x="477980" y="4872922"/>
            <a:ext cx="4023359" cy="1208141"/>
          </a:xfrm>
        </p:spPr>
        <p:txBody>
          <a:bodyPr>
            <a:normAutofit/>
          </a:bodyPr>
          <a:lstStyle/>
          <a:p>
            <a:pPr algn="l"/>
            <a:r>
              <a:rPr lang="en-US" sz="2000" dirty="0">
                <a:solidFill>
                  <a:schemeClr val="bg1"/>
                </a:solidFill>
              </a:rPr>
              <a:t>Rose Hemans</a:t>
            </a:r>
          </a:p>
        </p:txBody>
      </p:sp>
      <p:sp>
        <p:nvSpPr>
          <p:cNvPr id="1046" name="Rectangle 104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47" name="Rectangle 104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35" name="Rectangle 103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37" name="Rectangle 103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85333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1"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11" name="Rectangle 4110">
            <a:extLst>
              <a:ext uri="{FF2B5EF4-FFF2-40B4-BE49-F238E27FC236}">
                <a16:creationId xmlns:a16="http://schemas.microsoft.com/office/drawing/2014/main" id="{928F64C6-FE22-4FC1-A763-DFCC51481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261224" y="4577975"/>
            <a:ext cx="7539349" cy="1899827"/>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4603468" y="4741948"/>
            <a:ext cx="6829520" cy="862031"/>
          </a:xfrm>
        </p:spPr>
        <p:txBody>
          <a:bodyPr vert="horz" lIns="91440" tIns="45720" rIns="91440" bIns="45720" rtlCol="0" anchor="b">
            <a:normAutofit/>
          </a:bodyPr>
          <a:lstStyle/>
          <a:p>
            <a:r>
              <a:rPr lang="en-US" sz="4000" kern="1200" dirty="0">
                <a:solidFill>
                  <a:srgbClr val="FFFFFF"/>
                </a:solidFill>
                <a:latin typeface="+mj-lt"/>
                <a:ea typeface="+mj-ea"/>
                <a:cs typeface="+mj-cs"/>
              </a:rPr>
              <a:t>Anomaly Scores </a:t>
            </a:r>
            <a:r>
              <a:rPr lang="en-US" sz="4000" dirty="0">
                <a:solidFill>
                  <a:srgbClr val="FFFFFF"/>
                </a:solidFill>
              </a:rPr>
              <a:t>Distribution</a:t>
            </a:r>
            <a:endParaRPr lang="en-US" sz="4000" kern="1200" dirty="0">
              <a:solidFill>
                <a:srgbClr val="FFFFFF"/>
              </a:solidFill>
              <a:latin typeface="+mj-lt"/>
              <a:ea typeface="+mj-ea"/>
              <a:cs typeface="+mj-cs"/>
            </a:endParaRPr>
          </a:p>
        </p:txBody>
      </p:sp>
      <p:pic>
        <p:nvPicPr>
          <p:cNvPr id="4098" name="Picture 2">
            <a:extLst>
              <a:ext uri="{FF2B5EF4-FFF2-40B4-BE49-F238E27FC236}">
                <a16:creationId xmlns:a16="http://schemas.microsoft.com/office/drawing/2014/main" id="{BEEFAEE2-482E-7485-1D66-7B20E4F6192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13950" y="0"/>
            <a:ext cx="2980554" cy="233228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E1F88D7C-09D6-5FC2-71D0-CA0AC4E494EC}"/>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13950" y="2328751"/>
            <a:ext cx="2933363" cy="2339358"/>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FA731785-E80D-5577-F70D-B13AC12FC02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3605121" y="866795"/>
            <a:ext cx="4058202" cy="3236416"/>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a:extLst>
              <a:ext uri="{FF2B5EF4-FFF2-40B4-BE49-F238E27FC236}">
                <a16:creationId xmlns:a16="http://schemas.microsoft.com/office/drawing/2014/main" id="{441FE58A-73AE-CD5E-6198-BA117576E355}"/>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7737544" y="866795"/>
            <a:ext cx="4063029" cy="3240265"/>
          </a:xfrm>
          <a:prstGeom prst="rect">
            <a:avLst/>
          </a:prstGeom>
          <a:noFill/>
          <a:extLst>
            <a:ext uri="{909E8E84-426E-40DD-AFC4-6F175D3DCCD1}">
              <a14:hiddenFill xmlns:a14="http://schemas.microsoft.com/office/drawing/2010/main">
                <a:solidFill>
                  <a:srgbClr val="FFFFFF"/>
                </a:solidFill>
              </a14:hiddenFill>
            </a:ext>
          </a:extLst>
        </p:spPr>
      </p:pic>
      <p:cxnSp>
        <p:nvCxnSpPr>
          <p:cNvPr id="4115" name="Straight Connector 4114">
            <a:extLst>
              <a:ext uri="{FF2B5EF4-FFF2-40B4-BE49-F238E27FC236}">
                <a16:creationId xmlns:a16="http://schemas.microsoft.com/office/drawing/2014/main" id="{5C34627B-48E6-4F4D-B843-97717A86B4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19934" y="5694097"/>
            <a:ext cx="5486400" cy="0"/>
          </a:xfrm>
          <a:prstGeom prst="line">
            <a:avLst/>
          </a:prstGeom>
          <a:ln w="15875">
            <a:solidFill>
              <a:srgbClr val="D9D9D9"/>
            </a:solidFill>
          </a:ln>
        </p:spPr>
        <p:style>
          <a:lnRef idx="1">
            <a:schemeClr val="accent1"/>
          </a:lnRef>
          <a:fillRef idx="0">
            <a:schemeClr val="accent1"/>
          </a:fillRef>
          <a:effectRef idx="0">
            <a:schemeClr val="accent1"/>
          </a:effectRef>
          <a:fontRef idx="minor">
            <a:schemeClr val="tx1"/>
          </a:fontRef>
        </p:style>
      </p:cxnSp>
      <p:pic>
        <p:nvPicPr>
          <p:cNvPr id="4102" name="Picture 6">
            <a:extLst>
              <a:ext uri="{FF2B5EF4-FFF2-40B4-BE49-F238E27FC236}">
                <a16:creationId xmlns:a16="http://schemas.microsoft.com/office/drawing/2014/main" id="{07F86B14-09C4-5F91-D954-DDD82AE35B12}"/>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622363" y="4655487"/>
            <a:ext cx="2824950" cy="22528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2813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E19B653C-798C-4333-8452-3DF3AE3C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2060">
            <a:extLst>
              <a:ext uri="{FF2B5EF4-FFF2-40B4-BE49-F238E27FC236}">
                <a16:creationId xmlns:a16="http://schemas.microsoft.com/office/drawing/2014/main" id="{0FE50278-E2EC-42B2-A1F1-921DD3990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305994" y="-5310547"/>
            <a:ext cx="1580014" cy="12192002"/>
          </a:xfrm>
          <a:prstGeom prst="rect">
            <a:avLst/>
          </a:prstGeom>
          <a:gradFill>
            <a:gsLst>
              <a:gs pos="19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3" name="Rectangle 2062">
            <a:extLst>
              <a:ext uri="{FF2B5EF4-FFF2-40B4-BE49-F238E27FC236}">
                <a16:creationId xmlns:a16="http://schemas.microsoft.com/office/drawing/2014/main" id="{1236153F-0DB4-40DD-87C6-B40C1B7E28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72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5" y="288404"/>
            <a:ext cx="7170656" cy="977442"/>
          </a:xfrm>
        </p:spPr>
        <p:txBody>
          <a:bodyPr vert="horz" lIns="91440" tIns="45720" rIns="91440" bIns="45720" rtlCol="0" anchor="ctr">
            <a:normAutofit/>
          </a:bodyPr>
          <a:lstStyle/>
          <a:p>
            <a:r>
              <a:rPr lang="en-US" sz="4000" dirty="0">
                <a:solidFill>
                  <a:srgbClr val="FFFFFF"/>
                </a:solidFill>
              </a:rPr>
              <a:t>My GAN Model Architecture</a:t>
            </a:r>
          </a:p>
        </p:txBody>
      </p:sp>
      <p:pic>
        <p:nvPicPr>
          <p:cNvPr id="6146" name="Picture 2">
            <a:extLst>
              <a:ext uri="{FF2B5EF4-FFF2-40B4-BE49-F238E27FC236}">
                <a16:creationId xmlns:a16="http://schemas.microsoft.com/office/drawing/2014/main" id="{2782AEEB-FD7F-D54B-23FA-C254F8802F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79504" y="1664165"/>
            <a:ext cx="6195281" cy="5104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9639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E19B653C-798C-4333-8452-3DF3AE3C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2060">
            <a:extLst>
              <a:ext uri="{FF2B5EF4-FFF2-40B4-BE49-F238E27FC236}">
                <a16:creationId xmlns:a16="http://schemas.microsoft.com/office/drawing/2014/main" id="{0FE50278-E2EC-42B2-A1F1-921DD3990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305994" y="-5310547"/>
            <a:ext cx="1580014" cy="12192002"/>
          </a:xfrm>
          <a:prstGeom prst="rect">
            <a:avLst/>
          </a:prstGeom>
          <a:gradFill>
            <a:gsLst>
              <a:gs pos="19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3" name="Rectangle 2062">
            <a:extLst>
              <a:ext uri="{FF2B5EF4-FFF2-40B4-BE49-F238E27FC236}">
                <a16:creationId xmlns:a16="http://schemas.microsoft.com/office/drawing/2014/main" id="{1236153F-0DB4-40DD-87C6-B40C1B7E28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72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5" y="288404"/>
            <a:ext cx="7170656" cy="977442"/>
          </a:xfrm>
        </p:spPr>
        <p:txBody>
          <a:bodyPr vert="horz" lIns="91440" tIns="45720" rIns="91440" bIns="45720" rtlCol="0" anchor="ctr">
            <a:normAutofit/>
          </a:bodyPr>
          <a:lstStyle/>
          <a:p>
            <a:r>
              <a:rPr lang="en-US" sz="4000" dirty="0">
                <a:solidFill>
                  <a:srgbClr val="FFFFFF"/>
                </a:solidFill>
              </a:rPr>
              <a:t>Generating Fake Data</a:t>
            </a:r>
          </a:p>
        </p:txBody>
      </p:sp>
      <p:pic>
        <p:nvPicPr>
          <p:cNvPr id="4" name="Picture 3">
            <a:extLst>
              <a:ext uri="{FF2B5EF4-FFF2-40B4-BE49-F238E27FC236}">
                <a16:creationId xmlns:a16="http://schemas.microsoft.com/office/drawing/2014/main" id="{256E9C89-B775-413D-8784-797F9EB55956}"/>
              </a:ext>
            </a:extLst>
          </p:cNvPr>
          <p:cNvPicPr>
            <a:picLocks noChangeAspect="1"/>
          </p:cNvPicPr>
          <p:nvPr/>
        </p:nvPicPr>
        <p:blipFill>
          <a:blip r:embed="rId3"/>
          <a:stretch>
            <a:fillRect/>
          </a:stretch>
        </p:blipFill>
        <p:spPr>
          <a:xfrm>
            <a:off x="1921182" y="2318790"/>
            <a:ext cx="7772400" cy="1433854"/>
          </a:xfrm>
          <a:prstGeom prst="rect">
            <a:avLst/>
          </a:prstGeom>
        </p:spPr>
      </p:pic>
      <p:pic>
        <p:nvPicPr>
          <p:cNvPr id="6" name="Picture 5">
            <a:extLst>
              <a:ext uri="{FF2B5EF4-FFF2-40B4-BE49-F238E27FC236}">
                <a16:creationId xmlns:a16="http://schemas.microsoft.com/office/drawing/2014/main" id="{F37A3C8F-10AF-4473-C81C-9287BE4F410B}"/>
              </a:ext>
            </a:extLst>
          </p:cNvPr>
          <p:cNvPicPr>
            <a:picLocks noChangeAspect="1"/>
          </p:cNvPicPr>
          <p:nvPr/>
        </p:nvPicPr>
        <p:blipFill>
          <a:blip r:embed="rId4"/>
          <a:stretch>
            <a:fillRect/>
          </a:stretch>
        </p:blipFill>
        <p:spPr>
          <a:xfrm>
            <a:off x="2090945" y="4062754"/>
            <a:ext cx="7772400" cy="2729716"/>
          </a:xfrm>
          <a:prstGeom prst="rect">
            <a:avLst/>
          </a:prstGeom>
        </p:spPr>
      </p:pic>
    </p:spTree>
    <p:extLst>
      <p:ext uri="{BB962C8B-B14F-4D97-AF65-F5344CB8AC3E}">
        <p14:creationId xmlns:p14="http://schemas.microsoft.com/office/powerpoint/2010/main" val="14957474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E19B653C-798C-4333-8452-3DF3AE3C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2060">
            <a:extLst>
              <a:ext uri="{FF2B5EF4-FFF2-40B4-BE49-F238E27FC236}">
                <a16:creationId xmlns:a16="http://schemas.microsoft.com/office/drawing/2014/main" id="{0FE50278-E2EC-42B2-A1F1-921DD3990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305994" y="-5310547"/>
            <a:ext cx="1580014" cy="12192002"/>
          </a:xfrm>
          <a:prstGeom prst="rect">
            <a:avLst/>
          </a:prstGeom>
          <a:gradFill>
            <a:gsLst>
              <a:gs pos="19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3" name="Rectangle 2062">
            <a:extLst>
              <a:ext uri="{FF2B5EF4-FFF2-40B4-BE49-F238E27FC236}">
                <a16:creationId xmlns:a16="http://schemas.microsoft.com/office/drawing/2014/main" id="{1236153F-0DB4-40DD-87C6-B40C1B7E28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72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5" y="288404"/>
            <a:ext cx="7170656" cy="977442"/>
          </a:xfrm>
        </p:spPr>
        <p:txBody>
          <a:bodyPr vert="horz" lIns="91440" tIns="45720" rIns="91440" bIns="45720" rtlCol="0" anchor="ctr">
            <a:normAutofit/>
          </a:bodyPr>
          <a:lstStyle/>
          <a:p>
            <a:r>
              <a:rPr lang="en-US" sz="4000" dirty="0">
                <a:solidFill>
                  <a:srgbClr val="FFFFFF"/>
                </a:solidFill>
              </a:rPr>
              <a:t>Generating Fake Data</a:t>
            </a:r>
          </a:p>
        </p:txBody>
      </p:sp>
      <p:pic>
        <p:nvPicPr>
          <p:cNvPr id="5" name="Picture 4">
            <a:extLst>
              <a:ext uri="{FF2B5EF4-FFF2-40B4-BE49-F238E27FC236}">
                <a16:creationId xmlns:a16="http://schemas.microsoft.com/office/drawing/2014/main" id="{86D2732F-DD8D-E2E8-EB3F-D732453B8A2C}"/>
              </a:ext>
            </a:extLst>
          </p:cNvPr>
          <p:cNvPicPr>
            <a:picLocks noChangeAspect="1"/>
          </p:cNvPicPr>
          <p:nvPr/>
        </p:nvPicPr>
        <p:blipFill>
          <a:blip r:embed="rId3"/>
          <a:stretch>
            <a:fillRect/>
          </a:stretch>
        </p:blipFill>
        <p:spPr>
          <a:xfrm>
            <a:off x="1604194" y="1621148"/>
            <a:ext cx="8983611" cy="3043427"/>
          </a:xfrm>
          <a:prstGeom prst="rect">
            <a:avLst/>
          </a:prstGeom>
        </p:spPr>
      </p:pic>
      <p:pic>
        <p:nvPicPr>
          <p:cNvPr id="8" name="Picture 7">
            <a:extLst>
              <a:ext uri="{FF2B5EF4-FFF2-40B4-BE49-F238E27FC236}">
                <a16:creationId xmlns:a16="http://schemas.microsoft.com/office/drawing/2014/main" id="{42272EF3-0451-3419-6CB0-4DD4D1A0AF5F}"/>
              </a:ext>
            </a:extLst>
          </p:cNvPr>
          <p:cNvPicPr>
            <a:picLocks noChangeAspect="1"/>
          </p:cNvPicPr>
          <p:nvPr/>
        </p:nvPicPr>
        <p:blipFill>
          <a:blip r:embed="rId4"/>
          <a:stretch>
            <a:fillRect/>
          </a:stretch>
        </p:blipFill>
        <p:spPr>
          <a:xfrm>
            <a:off x="1853600" y="4487594"/>
            <a:ext cx="8484798" cy="2192930"/>
          </a:xfrm>
          <a:prstGeom prst="rect">
            <a:avLst/>
          </a:prstGeom>
        </p:spPr>
      </p:pic>
    </p:spTree>
    <p:extLst>
      <p:ext uri="{BB962C8B-B14F-4D97-AF65-F5344CB8AC3E}">
        <p14:creationId xmlns:p14="http://schemas.microsoft.com/office/powerpoint/2010/main" val="3695009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Rectangle 12">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4" y="353160"/>
            <a:ext cx="7091300" cy="898581"/>
          </a:xfrm>
        </p:spPr>
        <p:txBody>
          <a:bodyPr vert="horz" lIns="91440" tIns="45720" rIns="91440" bIns="45720" rtlCol="0" anchor="ctr">
            <a:normAutofit fontScale="90000"/>
          </a:bodyPr>
          <a:lstStyle/>
          <a:p>
            <a:r>
              <a:rPr lang="en-US" sz="4000" dirty="0">
                <a:solidFill>
                  <a:srgbClr val="FFFFFF"/>
                </a:solidFill>
              </a:rPr>
              <a:t>Paycheck Protection Program (PPP) Loan Dataset</a:t>
            </a:r>
          </a:p>
        </p:txBody>
      </p:sp>
      <p:sp>
        <p:nvSpPr>
          <p:cNvPr id="5" name="Content Placeholder 4">
            <a:extLst>
              <a:ext uri="{FF2B5EF4-FFF2-40B4-BE49-F238E27FC236}">
                <a16:creationId xmlns:a16="http://schemas.microsoft.com/office/drawing/2014/main" id="{91843B98-DF6B-FF4E-F987-1CEC8C7D8542}"/>
              </a:ext>
            </a:extLst>
          </p:cNvPr>
          <p:cNvSpPr>
            <a:spLocks noGrp="1"/>
          </p:cNvSpPr>
          <p:nvPr>
            <p:ph idx="1"/>
          </p:nvPr>
        </p:nvSpPr>
        <p:spPr>
          <a:xfrm>
            <a:off x="424543" y="1825625"/>
            <a:ext cx="10929257" cy="4351338"/>
          </a:xfrm>
        </p:spPr>
        <p:txBody>
          <a:bodyPr/>
          <a:lstStyle/>
          <a:p>
            <a:pPr algn="l"/>
            <a:r>
              <a:rPr lang="en-GB" sz="1400" b="0" i="0" dirty="0">
                <a:solidFill>
                  <a:srgbClr val="212121"/>
                </a:solidFill>
                <a:effectLst/>
                <a:latin typeface="Courier New" panose="02070309020205020404" pitchFamily="49" charset="0"/>
              </a:rPr>
              <a:t>965,548 loans</a:t>
            </a:r>
            <a:endParaRPr lang="en-US" sz="1400" b="0" i="0" dirty="0">
              <a:solidFill>
                <a:srgbClr val="212121"/>
              </a:solidFill>
              <a:effectLst/>
              <a:latin typeface="Courier New" panose="02070309020205020404" pitchFamily="49" charset="0"/>
            </a:endParaRPr>
          </a:p>
          <a:p>
            <a:pPr algn="l"/>
            <a:r>
              <a:rPr lang="en-US" sz="1400" dirty="0">
                <a:solidFill>
                  <a:srgbClr val="212121"/>
                </a:solidFill>
                <a:latin typeface="Courier New" panose="02070309020205020404" pitchFamily="49" charset="0"/>
              </a:rPr>
              <a:t>Dataset includes anomaly scores from three anomaly detection models (two Isolation Forest models + one manual deviance risk score algorithm</a:t>
            </a:r>
            <a:endParaRPr lang="en-US" dirty="0"/>
          </a:p>
        </p:txBody>
      </p:sp>
      <p:pic>
        <p:nvPicPr>
          <p:cNvPr id="4" name="Picture 3">
            <a:extLst>
              <a:ext uri="{FF2B5EF4-FFF2-40B4-BE49-F238E27FC236}">
                <a16:creationId xmlns:a16="http://schemas.microsoft.com/office/drawing/2014/main" id="{D5237194-3301-3D19-9A06-7838B0DFF3A5}"/>
              </a:ext>
            </a:extLst>
          </p:cNvPr>
          <p:cNvPicPr>
            <a:picLocks noChangeAspect="1"/>
          </p:cNvPicPr>
          <p:nvPr/>
        </p:nvPicPr>
        <p:blipFill rotWithShape="1">
          <a:blip r:embed="rId3"/>
          <a:srcRect b="36877"/>
          <a:stretch/>
        </p:blipFill>
        <p:spPr>
          <a:xfrm>
            <a:off x="14181" y="5063529"/>
            <a:ext cx="12179019" cy="1575955"/>
          </a:xfrm>
          <a:prstGeom prst="rect">
            <a:avLst/>
          </a:prstGeom>
        </p:spPr>
      </p:pic>
      <p:pic>
        <p:nvPicPr>
          <p:cNvPr id="9" name="Picture 8">
            <a:extLst>
              <a:ext uri="{FF2B5EF4-FFF2-40B4-BE49-F238E27FC236}">
                <a16:creationId xmlns:a16="http://schemas.microsoft.com/office/drawing/2014/main" id="{C71C95F4-7166-4191-B238-48995F296717}"/>
              </a:ext>
            </a:extLst>
          </p:cNvPr>
          <p:cNvPicPr>
            <a:picLocks noChangeAspect="1"/>
          </p:cNvPicPr>
          <p:nvPr/>
        </p:nvPicPr>
        <p:blipFill rotWithShape="1">
          <a:blip r:embed="rId4"/>
          <a:srcRect r="13903" b="39197"/>
          <a:stretch/>
        </p:blipFill>
        <p:spPr>
          <a:xfrm>
            <a:off x="12983" y="2948186"/>
            <a:ext cx="11988518" cy="1878589"/>
          </a:xfrm>
          <a:prstGeom prst="rect">
            <a:avLst/>
          </a:prstGeom>
        </p:spPr>
      </p:pic>
      <p:sp>
        <p:nvSpPr>
          <p:cNvPr id="10" name="Rectangle 9">
            <a:extLst>
              <a:ext uri="{FF2B5EF4-FFF2-40B4-BE49-F238E27FC236}">
                <a16:creationId xmlns:a16="http://schemas.microsoft.com/office/drawing/2014/main" id="{D95229A1-79D1-8FEF-F6DC-A5DE8706DB98}"/>
              </a:ext>
            </a:extLst>
          </p:cNvPr>
          <p:cNvSpPr/>
          <p:nvPr/>
        </p:nvSpPr>
        <p:spPr>
          <a:xfrm>
            <a:off x="2900363" y="5059750"/>
            <a:ext cx="925071" cy="240913"/>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681A1C-46D5-04F0-1F97-39AD1EC362F2}"/>
              </a:ext>
            </a:extLst>
          </p:cNvPr>
          <p:cNvSpPr/>
          <p:nvPr/>
        </p:nvSpPr>
        <p:spPr>
          <a:xfrm>
            <a:off x="6102491" y="5059750"/>
            <a:ext cx="881633" cy="224709"/>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B7A5086-27F7-3EFA-F8F1-FE83E69CB09C}"/>
              </a:ext>
            </a:extLst>
          </p:cNvPr>
          <p:cNvSpPr/>
          <p:nvPr/>
        </p:nvSpPr>
        <p:spPr>
          <a:xfrm>
            <a:off x="7083646" y="5040076"/>
            <a:ext cx="2070628" cy="260587"/>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ED8B2B6-2C52-9E45-8994-ABAF4707B78D}"/>
              </a:ext>
            </a:extLst>
          </p:cNvPr>
          <p:cNvSpPr/>
          <p:nvPr/>
        </p:nvSpPr>
        <p:spPr>
          <a:xfrm>
            <a:off x="10366625" y="5059750"/>
            <a:ext cx="1811194" cy="260587"/>
          </a:xfrm>
          <a:prstGeom prst="rect">
            <a:avLst/>
          </a:prstGeom>
          <a:noFill/>
          <a:ln w="28575">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8182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Rectangle 12">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4" y="353160"/>
            <a:ext cx="7091300" cy="898581"/>
          </a:xfrm>
        </p:spPr>
        <p:txBody>
          <a:bodyPr vert="horz" lIns="91440" tIns="45720" rIns="91440" bIns="45720" rtlCol="0" anchor="ctr">
            <a:normAutofit fontScale="90000"/>
          </a:bodyPr>
          <a:lstStyle/>
          <a:p>
            <a:r>
              <a:rPr lang="en-US" sz="4000" dirty="0">
                <a:solidFill>
                  <a:srgbClr val="FFFFFF"/>
                </a:solidFill>
              </a:rPr>
              <a:t>Final data processing for GAN model</a:t>
            </a:r>
          </a:p>
        </p:txBody>
      </p:sp>
      <p:sp>
        <p:nvSpPr>
          <p:cNvPr id="5" name="Content Placeholder 4">
            <a:extLst>
              <a:ext uri="{FF2B5EF4-FFF2-40B4-BE49-F238E27FC236}">
                <a16:creationId xmlns:a16="http://schemas.microsoft.com/office/drawing/2014/main" id="{91843B98-DF6B-FF4E-F987-1CEC8C7D8542}"/>
              </a:ext>
            </a:extLst>
          </p:cNvPr>
          <p:cNvSpPr>
            <a:spLocks noGrp="1"/>
          </p:cNvSpPr>
          <p:nvPr>
            <p:ph idx="1"/>
          </p:nvPr>
        </p:nvSpPr>
        <p:spPr>
          <a:xfrm>
            <a:off x="424543" y="1825625"/>
            <a:ext cx="3641169" cy="4351338"/>
          </a:xfrm>
        </p:spPr>
        <p:txBody>
          <a:bodyPr>
            <a:normAutofit/>
          </a:bodyPr>
          <a:lstStyle/>
          <a:p>
            <a:pPr algn="l"/>
            <a:r>
              <a:rPr lang="en-US" sz="2400" dirty="0"/>
              <a:t>Scale numerical columns</a:t>
            </a:r>
          </a:p>
          <a:p>
            <a:pPr algn="l"/>
            <a:r>
              <a:rPr lang="en-US" sz="2400" dirty="0"/>
              <a:t>One hot encoding of categorical columns</a:t>
            </a:r>
          </a:p>
          <a:p>
            <a:pPr algn="l"/>
            <a:endParaRPr lang="en-US" sz="2400" dirty="0"/>
          </a:p>
          <a:p>
            <a:pPr algn="l"/>
            <a:r>
              <a:rPr lang="en-US" sz="2400" dirty="0"/>
              <a:t>Split 80% training, 10% test, 10% validation</a:t>
            </a:r>
          </a:p>
        </p:txBody>
      </p:sp>
      <p:pic>
        <p:nvPicPr>
          <p:cNvPr id="6" name="Picture 5">
            <a:extLst>
              <a:ext uri="{FF2B5EF4-FFF2-40B4-BE49-F238E27FC236}">
                <a16:creationId xmlns:a16="http://schemas.microsoft.com/office/drawing/2014/main" id="{B4E11F97-D2DF-A3B8-CED5-46898241335C}"/>
              </a:ext>
            </a:extLst>
          </p:cNvPr>
          <p:cNvPicPr>
            <a:picLocks noChangeAspect="1"/>
          </p:cNvPicPr>
          <p:nvPr/>
        </p:nvPicPr>
        <p:blipFill>
          <a:blip r:embed="rId3"/>
          <a:stretch>
            <a:fillRect/>
          </a:stretch>
        </p:blipFill>
        <p:spPr>
          <a:xfrm>
            <a:off x="4242656" y="1825625"/>
            <a:ext cx="7772400" cy="4570084"/>
          </a:xfrm>
          <a:prstGeom prst="rect">
            <a:avLst/>
          </a:prstGeom>
        </p:spPr>
      </p:pic>
    </p:spTree>
    <p:extLst>
      <p:ext uri="{BB962C8B-B14F-4D97-AF65-F5344CB8AC3E}">
        <p14:creationId xmlns:p14="http://schemas.microsoft.com/office/powerpoint/2010/main" val="26708076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Rectangle 12">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4" y="353160"/>
            <a:ext cx="7091300" cy="898581"/>
          </a:xfrm>
        </p:spPr>
        <p:txBody>
          <a:bodyPr vert="horz" lIns="91440" tIns="45720" rIns="91440" bIns="45720" rtlCol="0" anchor="ctr">
            <a:normAutofit/>
          </a:bodyPr>
          <a:lstStyle/>
          <a:p>
            <a:r>
              <a:rPr lang="en-US" sz="4000" dirty="0">
                <a:solidFill>
                  <a:srgbClr val="FFFFFF"/>
                </a:solidFill>
              </a:rPr>
              <a:t>Papers Studied</a:t>
            </a:r>
          </a:p>
        </p:txBody>
      </p:sp>
      <p:pic>
        <p:nvPicPr>
          <p:cNvPr id="6" name="Content Placeholder 5">
            <a:extLst>
              <a:ext uri="{FF2B5EF4-FFF2-40B4-BE49-F238E27FC236}">
                <a16:creationId xmlns:a16="http://schemas.microsoft.com/office/drawing/2014/main" id="{08C50788-CEDF-D3BD-B0E0-7B101CBA1D37}"/>
              </a:ext>
            </a:extLst>
          </p:cNvPr>
          <p:cNvPicPr>
            <a:picLocks noGrp="1" noChangeAspect="1"/>
          </p:cNvPicPr>
          <p:nvPr>
            <p:ph idx="1"/>
          </p:nvPr>
        </p:nvPicPr>
        <p:blipFill>
          <a:blip r:embed="rId3"/>
          <a:stretch>
            <a:fillRect/>
          </a:stretch>
        </p:blipFill>
        <p:spPr>
          <a:xfrm>
            <a:off x="1910925" y="1679987"/>
            <a:ext cx="8370152" cy="2029762"/>
          </a:xfrm>
          <a:prstGeom prst="rect">
            <a:avLst/>
          </a:prstGeom>
        </p:spPr>
      </p:pic>
      <p:pic>
        <p:nvPicPr>
          <p:cNvPr id="4" name="Picture 3">
            <a:extLst>
              <a:ext uri="{FF2B5EF4-FFF2-40B4-BE49-F238E27FC236}">
                <a16:creationId xmlns:a16="http://schemas.microsoft.com/office/drawing/2014/main" id="{A4C5D8DF-95AE-1A4D-5489-7EE476EDF06B}"/>
              </a:ext>
            </a:extLst>
          </p:cNvPr>
          <p:cNvPicPr>
            <a:picLocks noChangeAspect="1"/>
          </p:cNvPicPr>
          <p:nvPr/>
        </p:nvPicPr>
        <p:blipFill>
          <a:blip r:embed="rId4"/>
          <a:stretch>
            <a:fillRect/>
          </a:stretch>
        </p:blipFill>
        <p:spPr>
          <a:xfrm>
            <a:off x="1910925" y="3813289"/>
            <a:ext cx="8370150" cy="2490119"/>
          </a:xfrm>
          <a:prstGeom prst="rect">
            <a:avLst/>
          </a:prstGeom>
        </p:spPr>
      </p:pic>
    </p:spTree>
    <p:extLst>
      <p:ext uri="{BB962C8B-B14F-4D97-AF65-F5344CB8AC3E}">
        <p14:creationId xmlns:p14="http://schemas.microsoft.com/office/powerpoint/2010/main" val="2558420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Rectangle 12">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3" y="353160"/>
            <a:ext cx="9860131" cy="898581"/>
          </a:xfrm>
        </p:spPr>
        <p:txBody>
          <a:bodyPr vert="horz" lIns="91440" tIns="45720" rIns="91440" bIns="45720" rtlCol="0" anchor="ctr">
            <a:normAutofit/>
          </a:bodyPr>
          <a:lstStyle/>
          <a:p>
            <a:r>
              <a:rPr lang="en-US" sz="4000" dirty="0">
                <a:solidFill>
                  <a:srgbClr val="FFFFFF"/>
                </a:solidFill>
              </a:rPr>
              <a:t>Coupled IGMM-GAN Model Architecture</a:t>
            </a:r>
          </a:p>
        </p:txBody>
      </p:sp>
      <p:pic>
        <p:nvPicPr>
          <p:cNvPr id="5" name="Picture 4">
            <a:extLst>
              <a:ext uri="{FF2B5EF4-FFF2-40B4-BE49-F238E27FC236}">
                <a16:creationId xmlns:a16="http://schemas.microsoft.com/office/drawing/2014/main" id="{255010DD-C97C-F3D7-1A69-FA54CCCD9830}"/>
              </a:ext>
            </a:extLst>
          </p:cNvPr>
          <p:cNvPicPr>
            <a:picLocks noChangeAspect="1"/>
          </p:cNvPicPr>
          <p:nvPr/>
        </p:nvPicPr>
        <p:blipFill>
          <a:blip r:embed="rId3"/>
          <a:stretch>
            <a:fillRect/>
          </a:stretch>
        </p:blipFill>
        <p:spPr>
          <a:xfrm>
            <a:off x="162807" y="2300749"/>
            <a:ext cx="11866385" cy="3318387"/>
          </a:xfrm>
          <a:prstGeom prst="rect">
            <a:avLst/>
          </a:prstGeom>
        </p:spPr>
      </p:pic>
    </p:spTree>
    <p:extLst>
      <p:ext uri="{BB962C8B-B14F-4D97-AF65-F5344CB8AC3E}">
        <p14:creationId xmlns:p14="http://schemas.microsoft.com/office/powerpoint/2010/main" val="10065488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Rectangle 12">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3" y="353160"/>
            <a:ext cx="9860131" cy="898581"/>
          </a:xfrm>
        </p:spPr>
        <p:txBody>
          <a:bodyPr vert="horz" lIns="91440" tIns="45720" rIns="91440" bIns="45720" rtlCol="0" anchor="ctr">
            <a:normAutofit/>
          </a:bodyPr>
          <a:lstStyle/>
          <a:p>
            <a:r>
              <a:rPr lang="en-US" sz="4000" dirty="0">
                <a:solidFill>
                  <a:srgbClr val="FFFFFF"/>
                </a:solidFill>
              </a:rPr>
              <a:t>Credit Card Fraud GAN Model Architecture</a:t>
            </a:r>
          </a:p>
        </p:txBody>
      </p:sp>
      <p:pic>
        <p:nvPicPr>
          <p:cNvPr id="10" name="Picture 9">
            <a:extLst>
              <a:ext uri="{FF2B5EF4-FFF2-40B4-BE49-F238E27FC236}">
                <a16:creationId xmlns:a16="http://schemas.microsoft.com/office/drawing/2014/main" id="{F7873867-0493-4EB5-558A-C881E0D4B462}"/>
              </a:ext>
            </a:extLst>
          </p:cNvPr>
          <p:cNvPicPr>
            <a:picLocks noChangeAspect="1"/>
          </p:cNvPicPr>
          <p:nvPr/>
        </p:nvPicPr>
        <p:blipFill>
          <a:blip r:embed="rId3"/>
          <a:stretch>
            <a:fillRect/>
          </a:stretch>
        </p:blipFill>
        <p:spPr>
          <a:xfrm>
            <a:off x="8925" y="1790699"/>
            <a:ext cx="11936440" cy="2058629"/>
          </a:xfrm>
          <a:prstGeom prst="rect">
            <a:avLst/>
          </a:prstGeom>
        </p:spPr>
      </p:pic>
      <p:sp>
        <p:nvSpPr>
          <p:cNvPr id="12" name="TextBox 11">
            <a:extLst>
              <a:ext uri="{FF2B5EF4-FFF2-40B4-BE49-F238E27FC236}">
                <a16:creationId xmlns:a16="http://schemas.microsoft.com/office/drawing/2014/main" id="{5FCC642E-7581-836B-318C-C8016D5E72C9}"/>
              </a:ext>
            </a:extLst>
          </p:cNvPr>
          <p:cNvSpPr txBox="1"/>
          <p:nvPr/>
        </p:nvSpPr>
        <p:spPr>
          <a:xfrm>
            <a:off x="427704" y="4287053"/>
            <a:ext cx="11517662"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Publicly available dataset containing 284,807 credit card transactions </a:t>
            </a:r>
          </a:p>
          <a:p>
            <a:pPr marL="285750" indent="-285750">
              <a:buFont typeface="Arial" panose="020B0604020202020204" pitchFamily="34" charset="0"/>
              <a:buChar char="•"/>
            </a:pPr>
            <a:r>
              <a:rPr lang="en-US" sz="2400" dirty="0"/>
              <a:t>446  positive class examples (i.e., fraudulent transactions) account for 0.185% of 170,236 training set transactions </a:t>
            </a:r>
          </a:p>
        </p:txBody>
      </p:sp>
    </p:spTree>
    <p:extLst>
      <p:ext uri="{BB962C8B-B14F-4D97-AF65-F5344CB8AC3E}">
        <p14:creationId xmlns:p14="http://schemas.microsoft.com/office/powerpoint/2010/main" val="50671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Rectangle 12">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4" y="353160"/>
            <a:ext cx="7091300" cy="898581"/>
          </a:xfrm>
        </p:spPr>
        <p:txBody>
          <a:bodyPr vert="horz" lIns="91440" tIns="45720" rIns="91440" bIns="45720" rtlCol="0" anchor="ctr">
            <a:normAutofit/>
          </a:bodyPr>
          <a:lstStyle/>
          <a:p>
            <a:r>
              <a:rPr lang="en-US" sz="4000" dirty="0">
                <a:solidFill>
                  <a:srgbClr val="FFFFFF"/>
                </a:solidFill>
              </a:rPr>
              <a:t>Problem Task</a:t>
            </a:r>
          </a:p>
        </p:txBody>
      </p:sp>
      <p:sp>
        <p:nvSpPr>
          <p:cNvPr id="5" name="Content Placeholder 4">
            <a:extLst>
              <a:ext uri="{FF2B5EF4-FFF2-40B4-BE49-F238E27FC236}">
                <a16:creationId xmlns:a16="http://schemas.microsoft.com/office/drawing/2014/main" id="{91843B98-DF6B-FF4E-F987-1CEC8C7D8542}"/>
              </a:ext>
            </a:extLst>
          </p:cNvPr>
          <p:cNvSpPr>
            <a:spLocks noGrp="1"/>
          </p:cNvSpPr>
          <p:nvPr>
            <p:ph idx="1"/>
          </p:nvPr>
        </p:nvSpPr>
        <p:spPr/>
        <p:txBody>
          <a:bodyPr>
            <a:normAutofit fontScale="92500" lnSpcReduction="20000"/>
          </a:bodyPr>
          <a:lstStyle/>
          <a:p>
            <a:pPr marL="0" indent="0">
              <a:buNone/>
            </a:pPr>
            <a:endParaRPr lang="en-US" dirty="0"/>
          </a:p>
          <a:p>
            <a:r>
              <a:rPr lang="en-US" dirty="0"/>
              <a:t>Unsupervised anomaly detection problem</a:t>
            </a:r>
          </a:p>
          <a:p>
            <a:endParaRPr lang="en-US" dirty="0"/>
          </a:p>
          <a:p>
            <a:r>
              <a:rPr lang="en-US" dirty="0"/>
              <a:t>Instead of a classifier for known fraudulent loans, we use the blended anomaly detection models from previous project and compare similarity of predictions for each subset of anomalies to the entire dataset</a:t>
            </a:r>
          </a:p>
          <a:p>
            <a:endParaRPr lang="en-US" dirty="0"/>
          </a:p>
          <a:p>
            <a:r>
              <a:rPr lang="en-US" dirty="0"/>
              <a:t>Objective: </a:t>
            </a:r>
          </a:p>
          <a:p>
            <a:pPr lvl="1"/>
            <a:r>
              <a:rPr lang="en-US" dirty="0"/>
              <a:t>Can we calculate an overlap in anomalous loans identified by the GAN model vs the Isolation Forest blended models?</a:t>
            </a:r>
          </a:p>
          <a:p>
            <a:pPr lvl="1"/>
            <a:r>
              <a:rPr lang="en-GB" b="0" i="0" dirty="0">
                <a:solidFill>
                  <a:srgbClr val="1F1F1F"/>
                </a:solidFill>
                <a:effectLst/>
                <a:latin typeface="ElsevierGulliver"/>
              </a:rPr>
              <a:t>generate convincing examples of the fraudulent loans that can be used to re-balance the training sets used by the isolation forest models.</a:t>
            </a:r>
          </a:p>
        </p:txBody>
      </p:sp>
    </p:spTree>
    <p:extLst>
      <p:ext uri="{BB962C8B-B14F-4D97-AF65-F5344CB8AC3E}">
        <p14:creationId xmlns:p14="http://schemas.microsoft.com/office/powerpoint/2010/main" val="2491698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Rectangle 12">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4" y="353160"/>
            <a:ext cx="7091300" cy="898581"/>
          </a:xfrm>
        </p:spPr>
        <p:txBody>
          <a:bodyPr vert="horz" lIns="91440" tIns="45720" rIns="91440" bIns="45720" rtlCol="0" anchor="ctr">
            <a:normAutofit/>
          </a:bodyPr>
          <a:lstStyle/>
          <a:p>
            <a:r>
              <a:rPr lang="en-US" sz="4000" dirty="0">
                <a:solidFill>
                  <a:srgbClr val="FFFFFF"/>
                </a:solidFill>
              </a:rPr>
              <a:t>My GAN Model Architecture</a:t>
            </a:r>
          </a:p>
        </p:txBody>
      </p:sp>
      <p:pic>
        <p:nvPicPr>
          <p:cNvPr id="7" name="Picture 6">
            <a:extLst>
              <a:ext uri="{FF2B5EF4-FFF2-40B4-BE49-F238E27FC236}">
                <a16:creationId xmlns:a16="http://schemas.microsoft.com/office/drawing/2014/main" id="{996246AA-8C24-9198-AA4F-9316359BF83B}"/>
              </a:ext>
            </a:extLst>
          </p:cNvPr>
          <p:cNvPicPr>
            <a:picLocks noChangeAspect="1"/>
          </p:cNvPicPr>
          <p:nvPr/>
        </p:nvPicPr>
        <p:blipFill>
          <a:blip r:embed="rId3"/>
          <a:stretch>
            <a:fillRect/>
          </a:stretch>
        </p:blipFill>
        <p:spPr>
          <a:xfrm>
            <a:off x="131898" y="1251741"/>
            <a:ext cx="4962296" cy="5425444"/>
          </a:xfrm>
          <a:prstGeom prst="rect">
            <a:avLst/>
          </a:prstGeom>
        </p:spPr>
      </p:pic>
      <p:pic>
        <p:nvPicPr>
          <p:cNvPr id="9" name="Picture 8">
            <a:extLst>
              <a:ext uri="{FF2B5EF4-FFF2-40B4-BE49-F238E27FC236}">
                <a16:creationId xmlns:a16="http://schemas.microsoft.com/office/drawing/2014/main" id="{1CDEF9F4-292E-BF2C-3244-22C6BFC18934}"/>
              </a:ext>
            </a:extLst>
          </p:cNvPr>
          <p:cNvPicPr>
            <a:picLocks noChangeAspect="1"/>
          </p:cNvPicPr>
          <p:nvPr/>
        </p:nvPicPr>
        <p:blipFill>
          <a:blip r:embed="rId4"/>
          <a:stretch>
            <a:fillRect/>
          </a:stretch>
        </p:blipFill>
        <p:spPr>
          <a:xfrm>
            <a:off x="5226092" y="1888537"/>
            <a:ext cx="6965909" cy="4476557"/>
          </a:xfrm>
          <a:prstGeom prst="rect">
            <a:avLst/>
          </a:prstGeom>
        </p:spPr>
      </p:pic>
    </p:spTree>
    <p:extLst>
      <p:ext uri="{BB962C8B-B14F-4D97-AF65-F5344CB8AC3E}">
        <p14:creationId xmlns:p14="http://schemas.microsoft.com/office/powerpoint/2010/main" val="2608805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9CB95732-565A-4D2C-A3AB-CC460C0D38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E19B653C-798C-4333-8452-3DF3AE3C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Rectangle 2060">
            <a:extLst>
              <a:ext uri="{FF2B5EF4-FFF2-40B4-BE49-F238E27FC236}">
                <a16:creationId xmlns:a16="http://schemas.microsoft.com/office/drawing/2014/main" id="{0FE50278-E2EC-42B2-A1F1-921DD3990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305994" y="-5310547"/>
            <a:ext cx="1580014" cy="12192002"/>
          </a:xfrm>
          <a:prstGeom prst="rect">
            <a:avLst/>
          </a:prstGeom>
          <a:gradFill>
            <a:gsLst>
              <a:gs pos="19000">
                <a:schemeClr val="accent1">
                  <a:alpha val="0"/>
                </a:schemeClr>
              </a:gs>
              <a:gs pos="99000">
                <a:srgbClr val="000000">
                  <a:alpha val="74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3" name="Rectangle 2062">
            <a:extLst>
              <a:ext uri="{FF2B5EF4-FFF2-40B4-BE49-F238E27FC236}">
                <a16:creationId xmlns:a16="http://schemas.microsoft.com/office/drawing/2014/main" id="{1236153F-0DB4-40DD-87C6-B40C1B7E28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0"/>
            <a:ext cx="4303422" cy="1575461"/>
          </a:xfrm>
          <a:prstGeom prst="rect">
            <a:avLst/>
          </a:prstGeom>
          <a:gradFill>
            <a:gsLst>
              <a:gs pos="0">
                <a:schemeClr val="accent1">
                  <a:alpha val="72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3F460-61CA-B1AC-E618-4F18F76B700C}"/>
              </a:ext>
            </a:extLst>
          </p:cNvPr>
          <p:cNvSpPr>
            <a:spLocks noGrp="1"/>
          </p:cNvSpPr>
          <p:nvPr>
            <p:ph type="title"/>
          </p:nvPr>
        </p:nvSpPr>
        <p:spPr>
          <a:xfrm>
            <a:off x="699715" y="288404"/>
            <a:ext cx="7170656" cy="977442"/>
          </a:xfrm>
        </p:spPr>
        <p:txBody>
          <a:bodyPr vert="horz" lIns="91440" tIns="45720" rIns="91440" bIns="45720" rtlCol="0" anchor="ctr">
            <a:normAutofit/>
          </a:bodyPr>
          <a:lstStyle/>
          <a:p>
            <a:r>
              <a:rPr lang="en-US" sz="4000" dirty="0">
                <a:solidFill>
                  <a:srgbClr val="FFFFFF"/>
                </a:solidFill>
              </a:rPr>
              <a:t>My GAN Model Architecture</a:t>
            </a:r>
          </a:p>
        </p:txBody>
      </p:sp>
      <p:pic>
        <p:nvPicPr>
          <p:cNvPr id="2050" name="Picture 2">
            <a:extLst>
              <a:ext uri="{FF2B5EF4-FFF2-40B4-BE49-F238E27FC236}">
                <a16:creationId xmlns:a16="http://schemas.microsoft.com/office/drawing/2014/main" id="{C8D6983E-214A-4C42-CB0C-AFE5F5BF3C5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4483" y="1460487"/>
            <a:ext cx="4294267" cy="342467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08554DB8-83D0-1A07-4C9F-12BADDEEFC27}"/>
              </a:ext>
            </a:extLst>
          </p:cNvPr>
          <p:cNvPicPr>
            <a:picLocks noChangeAspect="1"/>
          </p:cNvPicPr>
          <p:nvPr/>
        </p:nvPicPr>
        <p:blipFill>
          <a:blip r:embed="rId4"/>
          <a:stretch>
            <a:fillRect/>
          </a:stretch>
        </p:blipFill>
        <p:spPr>
          <a:xfrm>
            <a:off x="7785889" y="3445324"/>
            <a:ext cx="4406112" cy="3194431"/>
          </a:xfrm>
          <a:prstGeom prst="rect">
            <a:avLst/>
          </a:prstGeom>
        </p:spPr>
      </p:pic>
      <p:pic>
        <p:nvPicPr>
          <p:cNvPr id="2052" name="Picture 4">
            <a:extLst>
              <a:ext uri="{FF2B5EF4-FFF2-40B4-BE49-F238E27FC236}">
                <a16:creationId xmlns:a16="http://schemas.microsoft.com/office/drawing/2014/main" id="{0602013B-BD59-DF87-F289-82FDE14F8BCC}"/>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3576104" y="2212130"/>
            <a:ext cx="4294267" cy="33065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5299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TotalTime>
  <Words>1186</Words>
  <Application>Microsoft Macintosh PowerPoint</Application>
  <PresentationFormat>Widescreen</PresentationFormat>
  <Paragraphs>105</Paragraphs>
  <Slides>13</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ADLaM Display</vt:lpstr>
      <vt:lpstr>Arial</vt:lpstr>
      <vt:lpstr>Calibri</vt:lpstr>
      <vt:lpstr>Calibri Light</vt:lpstr>
      <vt:lpstr>Courier New</vt:lpstr>
      <vt:lpstr>ElsevierGulliver</vt:lpstr>
      <vt:lpstr>Söhne</vt:lpstr>
      <vt:lpstr>Office Theme</vt:lpstr>
      <vt:lpstr>Using Generative Adversarial Networks for PPP Loan Fraud Anomaly Detection</vt:lpstr>
      <vt:lpstr>Paycheck Protection Program (PPP) Loan Dataset</vt:lpstr>
      <vt:lpstr>Final data processing for GAN model</vt:lpstr>
      <vt:lpstr>Papers Studied</vt:lpstr>
      <vt:lpstr>Coupled IGMM-GAN Model Architecture</vt:lpstr>
      <vt:lpstr>Credit Card Fraud GAN Model Architecture</vt:lpstr>
      <vt:lpstr>Problem Task</vt:lpstr>
      <vt:lpstr>My GAN Model Architecture</vt:lpstr>
      <vt:lpstr>My GAN Model Architecture</vt:lpstr>
      <vt:lpstr>Anomaly Scores Distribution</vt:lpstr>
      <vt:lpstr>My GAN Model Architecture</vt:lpstr>
      <vt:lpstr>Generating Fake Data</vt:lpstr>
      <vt:lpstr>Generating Fake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Generative Adversarial Networks for PPP Loan Fraud Anomaly Detection</dc:title>
  <dc:creator>Hemans, Rose (Barry Student)</dc:creator>
  <cp:lastModifiedBy>Hemans, Rose (Barry Student)</cp:lastModifiedBy>
  <cp:revision>1</cp:revision>
  <dcterms:created xsi:type="dcterms:W3CDTF">2023-11-27T14:15:21Z</dcterms:created>
  <dcterms:modified xsi:type="dcterms:W3CDTF">2023-11-27T16:25:51Z</dcterms:modified>
</cp:coreProperties>
</file>

<file path=docProps/thumbnail.jpeg>
</file>